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83" r:id="rId3"/>
    <p:sldId id="257" r:id="rId4"/>
    <p:sldId id="258" r:id="rId5"/>
    <p:sldId id="278" r:id="rId6"/>
    <p:sldId id="259" r:id="rId7"/>
    <p:sldId id="260" r:id="rId8"/>
    <p:sldId id="261" r:id="rId9"/>
    <p:sldId id="279" r:id="rId10"/>
    <p:sldId id="262" r:id="rId11"/>
    <p:sldId id="263" r:id="rId12"/>
    <p:sldId id="280" r:id="rId13"/>
    <p:sldId id="264" r:id="rId14"/>
    <p:sldId id="265" r:id="rId15"/>
    <p:sldId id="266" r:id="rId16"/>
    <p:sldId id="267" r:id="rId17"/>
    <p:sldId id="268" r:id="rId18"/>
    <p:sldId id="269" r:id="rId19"/>
    <p:sldId id="281" r:id="rId20"/>
    <p:sldId id="270" r:id="rId21"/>
    <p:sldId id="271" r:id="rId22"/>
    <p:sldId id="282" r:id="rId23"/>
    <p:sldId id="273" r:id="rId24"/>
    <p:sldId id="274" r:id="rId25"/>
    <p:sldId id="275" r:id="rId26"/>
    <p:sldId id="276" r:id="rId27"/>
    <p:sldId id="277" r:id="rId28"/>
    <p:sldId id="272" r:id="rId29"/>
  </p:sldIdLst>
  <p:sldSz cx="9144000" cy="5143500" type="screen16x9"/>
  <p:notesSz cx="6858000" cy="9144000"/>
  <p:embeddedFontLst>
    <p:embeddedFont>
      <p:font typeface="Kanit" panose="020B0604020202020204" charset="-34"/>
      <p:regular r:id="rId31"/>
      <p:bold r:id="rId32"/>
      <p:italic r:id="rId33"/>
      <p:boldItalic r:id="rId34"/>
    </p:embeddedFont>
    <p:embeddedFont>
      <p:font typeface="Lora"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Proxima Nova"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7" roundtripDataSignature="AMtx7mgAD0Z4WISMiY2GCbbLekmcZngff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001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22" dt="2021-03-26T20:49:05.585"/>
    <p1510:client id="{7E23B89F-B017-0000-8427-9F2B8924B7C8}" v="41" dt="2021-03-26T20:41:17.379"/>
    <p1510:client id="{A85F0D63-0600-4B91-A115-84E562207688}" v="3" dt="2021-03-26T19:39:58.369"/>
    <p1510:client id="{F2645410-1689-4A88-8C91-677ECD10209E}" v="716" dt="2021-03-26T20:44:05.624"/>
  </p1510:revLst>
</p1510:revInfo>
</file>

<file path=ppt/tableStyles.xml><?xml version="1.0" encoding="utf-8"?>
<a:tblStyleLst xmlns:a="http://schemas.openxmlformats.org/drawingml/2006/main" def="{82F393C6-CE45-4B0B-A589-13AFE87BB183}">
  <a:tblStyle styleId="{82F393C6-CE45-4B0B-A589-13AFE87BB18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Out of the values for max torque and max power, the highest requirements are set as our final requirements.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126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GB"/>
              <a:t>Flux: Speed range is related to the magnitude of magnet flux linkage, since small magnet flux in the air gap means there is some larger flux-weakening capability. However, extending speed range is achieved at the cost of lower torque in the constant torque region.</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GB"/>
              <a:t>Lq: Higher q-axis inductance only increases the torque below the base speed, but has no effect on the extending of flux-weakening speed range</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GB"/>
              <a:t>Ld: It has the similar effect as the flux linkage on the constant torque region, but higher d-axis inductance value extends the flux weakening speed range significantly.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Explain how the equations are solved to get Inductances and flux.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 study Showed that the ratio of 30 slots to 6 poles gives 1.5 as fundamental  mmf amplitude per amp.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Explain about efficiency curve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Explain field oriented control. Mention Flux weakening region and SV PWM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493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791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38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Our BMS is centred around the LTC 6813 battery monitor ic from analog devices. This IC allows us to take up modular master slave approach and is also robust with a highly noise immune isoSPI protocol. Each IC can monitor 18 cells and also supports active cell balancing which improves the vehicle range. Coulomb counting method is used for State of Charge estimation. In this method, we make use of the current sensor signal and our battery pack’s voltage to estimate the energy consumed from our battery pack. The battery management system also measures the cell temperatures and makes sure they are within safe limits, in case cells get overheated BMS kills the car. It also monitors the charging process and stops charging in case of short circuit.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This is the commercially available ECU that we have chosen based on our requirements. The ETAS 891 ECU is a robust capable solution for the control unit of a Electric vehicle. It has a high timing accuracy of better than 1us and time synchronisation compliant with IEEE1588 precision protocol. It consists of one flexray interfaced with two channels. There can be upto five CAN FD interfaces. This enables the efficient communication of safety critical signals and CAN interfaces are used for non-safety critical signals.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100"/>
              <a:buNone/>
            </a:pPr>
            <a:r>
              <a:rPr lang="en-GB"/>
              <a:t>There are a few safety circuits in the passenger car.1) Brake System Plausibility Device: This devices checks if the motor power and brake pressure values are higher than threshold. If so then unsafe state is signaled to the ECU. Motor power and brake applied can only be high simultaneously in case of crashes. </a:t>
            </a:r>
            <a:r>
              <a:rPr lang="en-GB">
                <a:solidFill>
                  <a:schemeClr val="dk1"/>
                </a:solidFill>
              </a:rPr>
              <a:t>2) Insulation Monitoring Device: This device is used to determine the short circuit among the various supply lines. It monitors the insulation between LV and HV systems. In the event of insulation fault the measuring circuit is closed and declares an unsafe state.</a:t>
            </a:r>
            <a:r>
              <a:rPr lang="en-GB">
                <a:solidFill>
                  <a:schemeClr val="lt1"/>
                </a:solidFill>
              </a:rPr>
              <a:t>.2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chemeClr val="dk1"/>
                </a:solidFill>
              </a:rPr>
              <a:t>3) Precharge Circuitry: When the vehicle is being switched on or during power up, there might be a high inrush of current to the motors. During these situations, it is safe to expose the high current to large capacitive load. This is taken care by a precharge circuit which consists of precharge relay and resistor.</a:t>
            </a:r>
            <a:endParaRPr>
              <a:solidFill>
                <a:schemeClr val="dk1"/>
              </a:solidFill>
            </a:endParaRPr>
          </a:p>
          <a:p>
            <a:pPr marL="0" lvl="0" indent="0" algn="l" rtl="0">
              <a:lnSpc>
                <a:spcPct val="100000"/>
              </a:lnSpc>
              <a:spcBef>
                <a:spcPts val="0"/>
              </a:spcBef>
              <a:spcAft>
                <a:spcPts val="0"/>
              </a:spcAft>
              <a:buSzPts val="1100"/>
              <a:buNone/>
            </a:pPr>
            <a:r>
              <a:rPr lang="en-GB">
                <a:solidFill>
                  <a:schemeClr val="dk1"/>
                </a:solidFill>
              </a:rPr>
              <a:t>4) Air bags: This helps in protecting the passengers during a crash. The amount of deceleration during a crash is detected by the crash sensor and this inflates the airbag with inert gases.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These are some of the critical sensors that are used in a passenger car. The current sensor measures the current supplied by the battery pack. This can be used to estimate the energy usage of the vehicle and the throttle applied. The accelerometer works  based on piezoelectricity and measures the accelerations in the 3 orthogonal directions. The wheel speed sensor is based on induction of current in the gear tooth and the corresponding frequency of the AC signal generated. This also used to compute the vehicle speed from the vehicle dimensions.The pedal sensors help in determining the commanded torque to the motor controller and also indicate the same to the driver. The crash sensors help in activation of airbag during a crash.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This is the proposed electrical architecture of the passenger car. The ECU collects and sends signals to various parts of the car. These signals are transmitted through CAN bus which is a differential bus and aids noise reduction. There are a few safety measures designed for the car which are also controlled by the ECU. We also have a BMS which is connected to the Accumulator and sends signals to the ECU. The ECU guides the motor controller to the commanded torque.This commanded torque is supplied by the motor to the drivetrain assembly.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35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Max torque and max power for the motor are linked through a formula: Torque*angular velocity=Power. Max torque required and max power required for each scenario can be calculated. The greater value out of max torque and max power from the relation is stated in the table.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badb323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badb32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55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3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3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2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3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3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3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3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2" name="Google Shape;42;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sz="4500" b="1">
                <a:solidFill>
                  <a:schemeClr val="bg1"/>
                </a:solidFill>
                <a:latin typeface="Kanit"/>
                <a:ea typeface="Kanit"/>
                <a:cs typeface="Kanit"/>
                <a:sym typeface="Kanit"/>
              </a:rPr>
              <a:t>ELECTRIC VEHICLE SIMULATION</a:t>
            </a:r>
            <a:endParaRPr lang="en-US" sz="4500" b="1">
              <a:solidFill>
                <a:schemeClr val="bg1"/>
              </a:solidFill>
              <a:latin typeface="Kanit"/>
              <a:ea typeface="Kanit"/>
              <a:cs typeface="Kanit"/>
            </a:endParaRPr>
          </a:p>
        </p:txBody>
      </p:sp>
      <p:sp>
        <p:nvSpPr>
          <p:cNvPr id="55" name="Google Shape;55;p1"/>
          <p:cNvSpPr txBox="1">
            <a:spLocks noGrp="1"/>
          </p:cNvSpPr>
          <p:nvPr>
            <p:ph type="subTitle" idx="1"/>
          </p:nvPr>
        </p:nvSpPr>
        <p:spPr>
          <a:xfrm>
            <a:off x="311700" y="4111596"/>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3000">
                <a:solidFill>
                  <a:srgbClr val="E10012"/>
                </a:solidFill>
                <a:latin typeface="Kanit"/>
                <a:ea typeface="Kanit"/>
                <a:cs typeface="Kanit"/>
                <a:sym typeface="Kanit"/>
              </a:rPr>
              <a:t>INTER IIT TECH MEET 9.0</a:t>
            </a:r>
            <a:endParaRPr sz="3000">
              <a:solidFill>
                <a:srgbClr val="E10012"/>
              </a:solidFill>
              <a:latin typeface="Kanit"/>
              <a:ea typeface="Kanit"/>
              <a:cs typeface="Kanit"/>
              <a:sym typeface="Kanit"/>
            </a:endParaRPr>
          </a:p>
        </p:txBody>
      </p:sp>
      <p:pic>
        <p:nvPicPr>
          <p:cNvPr id="56" name="Google Shape;56;p1"/>
          <p:cNvPicPr preferRelativeResize="0"/>
          <p:nvPr/>
        </p:nvPicPr>
        <p:blipFill rotWithShape="1">
          <a:blip r:embed="rId3">
            <a:alphaModFix/>
          </a:blip>
          <a:srcRect l="2666"/>
          <a:stretch/>
        </p:blipFill>
        <p:spPr>
          <a:xfrm>
            <a:off x="3345760" y="630287"/>
            <a:ext cx="2450398" cy="16376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Performance Baselining</a:t>
            </a:r>
            <a:endParaRPr lang="en-US">
              <a:solidFill>
                <a:srgbClr val="FF0000"/>
              </a:solidFill>
              <a:latin typeface="Kanit"/>
              <a:ea typeface="Kanit"/>
              <a:cs typeface="Kanit"/>
            </a:endParaRPr>
          </a:p>
        </p:txBody>
      </p:sp>
      <p:sp>
        <p:nvSpPr>
          <p:cNvPr id="93" name="Google Shape;93;p6"/>
          <p:cNvSpPr txBox="1"/>
          <p:nvPr/>
        </p:nvSpPr>
        <p:spPr>
          <a:xfrm>
            <a:off x="462100" y="1064875"/>
            <a:ext cx="8370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bg1"/>
                </a:solidFill>
                <a:latin typeface="Lora"/>
                <a:ea typeface="Lora"/>
                <a:cs typeface="Lora"/>
                <a:sym typeface="Lora"/>
              </a:rPr>
              <a:t>From the Performance Baselining:</a:t>
            </a:r>
            <a:endParaRPr lang="en-GB" sz="1400" b="0" i="0" u="none" strike="noStrike" cap="none">
              <a:solidFill>
                <a:schemeClr val="bg1"/>
              </a:solidFill>
              <a:latin typeface="Lora"/>
              <a:ea typeface="Lora"/>
              <a:cs typeface="Lora"/>
            </a:endParaRPr>
          </a:p>
          <a:p>
            <a:pPr marL="457200" marR="0" lvl="0" indent="-317500" algn="l" rtl="0">
              <a:lnSpc>
                <a:spcPct val="100000"/>
              </a:lnSpc>
              <a:spcBef>
                <a:spcPts val="0"/>
              </a:spcBef>
              <a:spcAft>
                <a:spcPts val="0"/>
              </a:spcAft>
              <a:buClr>
                <a:srgbClr val="FFFFFF"/>
              </a:buClr>
              <a:buSzPts val="1400"/>
              <a:buFont typeface="Arial"/>
              <a:buChar char="●"/>
            </a:pPr>
            <a:r>
              <a:rPr lang="en-GB" sz="1400" b="0" i="0" u="none" strike="noStrike" cap="none" dirty="0">
                <a:solidFill>
                  <a:schemeClr val="bg1"/>
                </a:solidFill>
                <a:latin typeface="Lora"/>
                <a:ea typeface="Lora"/>
                <a:cs typeface="Lora"/>
                <a:sym typeface="Lora"/>
              </a:rPr>
              <a:t>Maximum Torque: </a:t>
            </a:r>
            <a:r>
              <a:rPr lang="en-GB" sz="1200" b="0" i="0" u="none" strike="noStrike" cap="none" dirty="0">
                <a:solidFill>
                  <a:schemeClr val="bg1"/>
                </a:solidFill>
                <a:latin typeface="Lora"/>
                <a:ea typeface="Lora"/>
                <a:cs typeface="Lora"/>
                <a:sym typeface="Lora"/>
              </a:rPr>
              <a:t>368.63 Nm</a:t>
            </a:r>
            <a:endParaRPr lang="en-GB" sz="1200" b="0" i="0" u="none" strike="noStrike" cap="none">
              <a:solidFill>
                <a:schemeClr val="bg1"/>
              </a:solidFill>
              <a:latin typeface="Lora"/>
              <a:ea typeface="Lora"/>
              <a:cs typeface="Lora"/>
            </a:endParaRPr>
          </a:p>
          <a:p>
            <a:pPr marL="457200" indent="-317500">
              <a:buClr>
                <a:srgbClr val="FFFFFF"/>
              </a:buClr>
              <a:buSzPts val="1400"/>
              <a:buFont typeface="Arial"/>
              <a:buChar char="●"/>
            </a:pPr>
            <a:r>
              <a:rPr lang="en-GB" sz="1400" b="0" i="0" u="none" strike="noStrike" cap="none" dirty="0">
                <a:solidFill>
                  <a:schemeClr val="bg1"/>
                </a:solidFill>
                <a:latin typeface="Lora"/>
                <a:ea typeface="Lora"/>
                <a:cs typeface="Lora"/>
                <a:sym typeface="Lora"/>
              </a:rPr>
              <a:t>Maximum Power: </a:t>
            </a:r>
            <a:r>
              <a:rPr lang="en-GB" sz="1200" b="0" i="0" u="none" strike="noStrike" cap="none" dirty="0">
                <a:solidFill>
                  <a:schemeClr val="bg1"/>
                </a:solidFill>
                <a:latin typeface="Lora"/>
                <a:ea typeface="Lora"/>
                <a:cs typeface="Lora"/>
                <a:sym typeface="Lora"/>
              </a:rPr>
              <a:t>138.97 kW</a:t>
            </a:r>
            <a:r>
              <a:rPr lang="en-GB" sz="1200" dirty="0">
                <a:solidFill>
                  <a:schemeClr val="bg1"/>
                </a:solidFill>
                <a:latin typeface="Lora"/>
                <a:ea typeface="Lora"/>
                <a:cs typeface="Lora"/>
                <a:sym typeface="Lora"/>
              </a:rPr>
              <a:t> </a:t>
            </a:r>
            <a:endParaRPr lang="en-GB" sz="1400" b="0" i="0" u="none" strike="noStrike" cap="none">
              <a:solidFill>
                <a:schemeClr val="bg1"/>
              </a:solidFill>
              <a:latin typeface="Lora"/>
              <a:ea typeface="Lora"/>
              <a:cs typeface="Lora"/>
            </a:endParaRPr>
          </a:p>
        </p:txBody>
      </p:sp>
      <p:pic>
        <p:nvPicPr>
          <p:cNvPr id="94" name="Google Shape;94;p6"/>
          <p:cNvPicPr preferRelativeResize="0"/>
          <p:nvPr/>
        </p:nvPicPr>
        <p:blipFill rotWithShape="1">
          <a:blip r:embed="rId3">
            <a:alphaModFix/>
          </a:blip>
          <a:srcRect/>
          <a:stretch/>
        </p:blipFill>
        <p:spPr>
          <a:xfrm>
            <a:off x="1307675" y="1896175"/>
            <a:ext cx="6238418" cy="294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Simulink Model</a:t>
            </a:r>
            <a:endParaRPr lang="en-US">
              <a:solidFill>
                <a:srgbClr val="FF0000"/>
              </a:solidFill>
              <a:latin typeface="Kanit"/>
              <a:ea typeface="Kanit"/>
              <a:cs typeface="Kanit"/>
            </a:endParaRPr>
          </a:p>
        </p:txBody>
      </p:sp>
      <p:pic>
        <p:nvPicPr>
          <p:cNvPr id="100" name="Google Shape;100;p7"/>
          <p:cNvPicPr preferRelativeResize="0"/>
          <p:nvPr/>
        </p:nvPicPr>
        <p:blipFill rotWithShape="1">
          <a:blip r:embed="rId3">
            <a:alphaModFix/>
          </a:blip>
          <a:srcRect/>
          <a:stretch/>
        </p:blipFill>
        <p:spPr>
          <a:xfrm>
            <a:off x="311700" y="1197300"/>
            <a:ext cx="8643623" cy="3224300"/>
          </a:xfrm>
          <a:prstGeom prst="rect">
            <a:avLst/>
          </a:prstGeom>
          <a:noFill/>
          <a:ln>
            <a:solidFill>
              <a:srgbClr val="E10012"/>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114303" y="1971675"/>
            <a:ext cx="898683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dirty="0">
                <a:solidFill>
                  <a:srgbClr val="FF0000"/>
                </a:solidFill>
                <a:latin typeface="Kanit"/>
                <a:cs typeface="Kanit"/>
              </a:rPr>
              <a:t>Electric Drive Dimensioning</a:t>
            </a:r>
            <a:endParaRPr lang="en-US" dirty="0"/>
          </a:p>
        </p:txBody>
      </p:sp>
    </p:spTree>
    <p:extLst>
      <p:ext uri="{BB962C8B-B14F-4D97-AF65-F5344CB8AC3E}">
        <p14:creationId xmlns:p14="http://schemas.microsoft.com/office/powerpoint/2010/main" val="128074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PMSM Motor Design</a:t>
            </a:r>
            <a:endParaRPr lang="en-US">
              <a:solidFill>
                <a:srgbClr val="FF0000"/>
              </a:solidFill>
              <a:latin typeface="Kanit"/>
              <a:ea typeface="Kanit"/>
              <a:cs typeface="Kanit"/>
            </a:endParaRPr>
          </a:p>
        </p:txBody>
      </p:sp>
      <p:sp>
        <p:nvSpPr>
          <p:cNvPr id="106" name="Google Shape;106;p8"/>
          <p:cNvSpPr txBox="1"/>
          <p:nvPr/>
        </p:nvSpPr>
        <p:spPr>
          <a:xfrm>
            <a:off x="557400" y="3090350"/>
            <a:ext cx="8029200" cy="1046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FFFFFF"/>
              </a:buClr>
              <a:buSzPts val="1400"/>
              <a:buFont typeface="Lora"/>
              <a:buChar char="●"/>
            </a:pPr>
            <a:r>
              <a:rPr lang="en-GB" sz="1400" b="0" i="0" u="none" strike="noStrike" cap="none" dirty="0">
                <a:latin typeface="Lora"/>
                <a:ea typeface="Lora"/>
                <a:cs typeface="Lora"/>
                <a:sym typeface="Lora"/>
              </a:rPr>
              <a:t>Target parameters(max Torque, max RPM, nominal RPM and max Power) are taken from the performance baselining.</a:t>
            </a:r>
            <a:endParaRPr lang="en-GB" sz="1400" b="0" i="0" u="none" strike="noStrike" cap="none" dirty="0">
              <a:latin typeface="Lora"/>
              <a:ea typeface="Lora"/>
              <a:cs typeface="Lora"/>
            </a:endParaRPr>
          </a:p>
          <a:p>
            <a:pPr marL="457200" marR="0" lvl="0" indent="-317500" algn="l" rtl="0">
              <a:lnSpc>
                <a:spcPct val="100000"/>
              </a:lnSpc>
              <a:spcBef>
                <a:spcPts val="0"/>
              </a:spcBef>
              <a:spcAft>
                <a:spcPts val="0"/>
              </a:spcAft>
              <a:buClr>
                <a:srgbClr val="FFFFFF"/>
              </a:buClr>
              <a:buSzPts val="1400"/>
              <a:buFont typeface="Lora"/>
              <a:buChar char="●"/>
            </a:pPr>
            <a:r>
              <a:rPr lang="en-GB" sz="1400" b="0" i="0" u="none" strike="noStrike" cap="none" dirty="0">
                <a:latin typeface="Lora"/>
                <a:ea typeface="Lora"/>
                <a:cs typeface="Lora"/>
                <a:sym typeface="Lora"/>
              </a:rPr>
              <a:t>Electrical Parameters (Flux linkage, Ld, </a:t>
            </a:r>
            <a:r>
              <a:rPr lang="en-GB" sz="1400" b="0" i="0" u="none" strike="noStrike" cap="none" dirty="0" err="1">
                <a:latin typeface="Lora"/>
                <a:ea typeface="Lora"/>
                <a:cs typeface="Lora"/>
                <a:sym typeface="Lora"/>
              </a:rPr>
              <a:t>Lq</a:t>
            </a:r>
            <a:r>
              <a:rPr lang="en-GB" sz="1400" b="0" i="0" u="none" strike="noStrike" cap="none" dirty="0">
                <a:latin typeface="Lora"/>
                <a:ea typeface="Lora"/>
                <a:cs typeface="Lora"/>
                <a:sym typeface="Lora"/>
              </a:rPr>
              <a:t> and internal resistance) are derived.</a:t>
            </a:r>
            <a:endParaRPr lang="en-GB" sz="1400" b="0" i="0" u="none" strike="noStrike" cap="none" dirty="0">
              <a:latin typeface="Lora"/>
              <a:ea typeface="Lora"/>
              <a:cs typeface="Lora"/>
            </a:endParaRPr>
          </a:p>
          <a:p>
            <a:pPr marL="457200" marR="0" lvl="0" indent="-317500" algn="l" rtl="0">
              <a:lnSpc>
                <a:spcPct val="100000"/>
              </a:lnSpc>
              <a:spcBef>
                <a:spcPts val="0"/>
              </a:spcBef>
              <a:spcAft>
                <a:spcPts val="0"/>
              </a:spcAft>
              <a:buClr>
                <a:srgbClr val="FFFFFF"/>
              </a:buClr>
              <a:buSzPts val="1400"/>
              <a:buFont typeface="Lora"/>
              <a:buChar char="●"/>
            </a:pPr>
            <a:r>
              <a:rPr lang="en-GB" sz="1400" b="0" i="0" u="none" strike="noStrike" cap="none" dirty="0">
                <a:latin typeface="Lora"/>
                <a:ea typeface="Lora"/>
                <a:cs typeface="Lora"/>
                <a:sym typeface="Lora"/>
              </a:rPr>
              <a:t>Electrical parameters are used to get the physical parameters of motor (air gap)</a:t>
            </a:r>
            <a:endParaRPr lang="en-GB" sz="1400" b="0" i="0" u="none" strike="noStrike" cap="none" dirty="0">
              <a:latin typeface="Lora"/>
              <a:ea typeface="Lora"/>
              <a:cs typeface="Lora"/>
            </a:endParaRPr>
          </a:p>
        </p:txBody>
      </p:sp>
      <p:sp>
        <p:nvSpPr>
          <p:cNvPr id="107" name="Google Shape;107;p8"/>
          <p:cNvSpPr/>
          <p:nvPr/>
        </p:nvSpPr>
        <p:spPr>
          <a:xfrm>
            <a:off x="1117500" y="1324725"/>
            <a:ext cx="1361772" cy="572724"/>
          </a:xfrm>
          <a:prstGeom prst="flowChartTerminator">
            <a:avLst/>
          </a:prstGeom>
          <a:solidFill>
            <a:srgbClr val="E10012"/>
          </a:solidFill>
          <a:ln w="19050" cap="flat" cmpd="sng">
            <a:solidFill>
              <a:srgbClr val="E1001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Base Speed</a:t>
            </a:r>
            <a:endParaRPr sz="1400" b="0" i="0" u="none" strike="noStrike" cap="none">
              <a:solidFill>
                <a:srgbClr val="FFFFFF"/>
              </a:solidFill>
              <a:latin typeface="Lora"/>
              <a:ea typeface="Lora"/>
              <a:cs typeface="Lora"/>
              <a:sym typeface="Lora"/>
            </a:endParaRPr>
          </a:p>
        </p:txBody>
      </p:sp>
      <p:sp>
        <p:nvSpPr>
          <p:cNvPr id="108" name="Google Shape;108;p8"/>
          <p:cNvSpPr/>
          <p:nvPr/>
        </p:nvSpPr>
        <p:spPr>
          <a:xfrm>
            <a:off x="2831450" y="1277300"/>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Max Torque</a:t>
            </a:r>
            <a:endParaRPr sz="1400" b="0" i="0" u="none" strike="noStrike" cap="none">
              <a:solidFill>
                <a:srgbClr val="FFFFFF"/>
              </a:solidFill>
              <a:latin typeface="Lora"/>
              <a:ea typeface="Lora"/>
              <a:cs typeface="Lora"/>
              <a:sym typeface="Lora"/>
            </a:endParaRPr>
          </a:p>
        </p:txBody>
      </p:sp>
      <p:sp>
        <p:nvSpPr>
          <p:cNvPr id="109" name="Google Shape;109;p8"/>
          <p:cNvSpPr/>
          <p:nvPr/>
        </p:nvSpPr>
        <p:spPr>
          <a:xfrm>
            <a:off x="4572000" y="1277300"/>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Max Power</a:t>
            </a:r>
            <a:endParaRPr sz="1400" b="0" i="0" u="none" strike="noStrike" cap="none">
              <a:solidFill>
                <a:srgbClr val="FFFFFF"/>
              </a:solidFill>
              <a:latin typeface="Lora"/>
              <a:ea typeface="Lora"/>
              <a:cs typeface="Lora"/>
              <a:sym typeface="Lora"/>
            </a:endParaRPr>
          </a:p>
        </p:txBody>
      </p:sp>
      <p:sp>
        <p:nvSpPr>
          <p:cNvPr id="110" name="Google Shape;110;p8"/>
          <p:cNvSpPr/>
          <p:nvPr/>
        </p:nvSpPr>
        <p:spPr>
          <a:xfrm>
            <a:off x="6459175" y="1277300"/>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Target Efficiency</a:t>
            </a:r>
            <a:endParaRPr sz="1400" b="0" i="0" u="none" strike="noStrike" cap="none">
              <a:solidFill>
                <a:srgbClr val="FFFFFF"/>
              </a:solidFill>
              <a:latin typeface="Lora"/>
              <a:ea typeface="Lora"/>
              <a:cs typeface="Lora"/>
              <a:sym typeface="Lora"/>
            </a:endParaRPr>
          </a:p>
        </p:txBody>
      </p:sp>
      <p:sp>
        <p:nvSpPr>
          <p:cNvPr id="111" name="Google Shape;111;p8"/>
          <p:cNvSpPr/>
          <p:nvPr/>
        </p:nvSpPr>
        <p:spPr>
          <a:xfrm>
            <a:off x="1117500" y="2285388"/>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Ld</a:t>
            </a:r>
            <a:endParaRPr sz="1400" b="0" i="0" u="none" strike="noStrike" cap="none">
              <a:solidFill>
                <a:srgbClr val="FFFFFF"/>
              </a:solidFill>
              <a:latin typeface="Lora"/>
              <a:ea typeface="Lora"/>
              <a:cs typeface="Lora"/>
              <a:sym typeface="Lora"/>
            </a:endParaRPr>
          </a:p>
        </p:txBody>
      </p:sp>
      <p:sp>
        <p:nvSpPr>
          <p:cNvPr id="112" name="Google Shape;112;p8"/>
          <p:cNvSpPr/>
          <p:nvPr/>
        </p:nvSpPr>
        <p:spPr>
          <a:xfrm>
            <a:off x="2831450" y="2285388"/>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Lq</a:t>
            </a:r>
            <a:endParaRPr sz="1400" b="0" i="0" u="none" strike="noStrike" cap="none">
              <a:solidFill>
                <a:srgbClr val="FFFFFF"/>
              </a:solidFill>
              <a:latin typeface="Lora"/>
              <a:ea typeface="Lora"/>
              <a:cs typeface="Lora"/>
              <a:sym typeface="Lora"/>
            </a:endParaRPr>
          </a:p>
        </p:txBody>
      </p:sp>
      <p:sp>
        <p:nvSpPr>
          <p:cNvPr id="113" name="Google Shape;113;p8"/>
          <p:cNvSpPr/>
          <p:nvPr/>
        </p:nvSpPr>
        <p:spPr>
          <a:xfrm>
            <a:off x="4572000" y="2285388"/>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Flux Linkage</a:t>
            </a:r>
            <a:endParaRPr sz="1400" b="0" i="0" u="none" strike="noStrike" cap="none">
              <a:solidFill>
                <a:srgbClr val="FFFFFF"/>
              </a:solidFill>
              <a:latin typeface="Lora"/>
              <a:ea typeface="Lora"/>
              <a:cs typeface="Lora"/>
              <a:sym typeface="Lora"/>
            </a:endParaRPr>
          </a:p>
        </p:txBody>
      </p:sp>
      <p:sp>
        <p:nvSpPr>
          <p:cNvPr id="114" name="Google Shape;114;p8"/>
          <p:cNvSpPr/>
          <p:nvPr/>
        </p:nvSpPr>
        <p:spPr>
          <a:xfrm>
            <a:off x="6459175" y="2285388"/>
            <a:ext cx="1361772" cy="572724"/>
          </a:xfrm>
          <a:prstGeom prst="flowChartTerminator">
            <a:avLst/>
          </a:prstGeom>
          <a:solidFill>
            <a:srgbClr val="E10012"/>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Lora"/>
                <a:ea typeface="Lora"/>
                <a:cs typeface="Lora"/>
                <a:sym typeface="Lora"/>
              </a:rPr>
              <a:t>Resistance</a:t>
            </a:r>
            <a:endParaRPr sz="1400" b="0" i="0" u="none" strike="noStrike" cap="none">
              <a:solidFill>
                <a:srgbClr val="FFFFFF"/>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18"/>
        <p:cNvGrpSpPr/>
        <p:nvPr/>
      </p:nvGrpSpPr>
      <p:grpSpPr>
        <a:xfrm>
          <a:off x="0" y="0"/>
          <a:ext cx="0" cy="0"/>
          <a:chOff x="0" y="0"/>
          <a:chExt cx="0" cy="0"/>
        </a:xfrm>
      </p:grpSpPr>
      <p:sp>
        <p:nvSpPr>
          <p:cNvPr id="123" name="Google Shape;123;p9"/>
          <p:cNvSpPr txBox="1"/>
          <p:nvPr/>
        </p:nvSpPr>
        <p:spPr>
          <a:xfrm>
            <a:off x="4765230" y="3371445"/>
            <a:ext cx="41499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bg1"/>
                </a:solidFill>
                <a:latin typeface="Lora"/>
                <a:ea typeface="Lora"/>
                <a:cs typeface="Lora"/>
                <a:sym typeface="Lora"/>
              </a:rPr>
              <a:t>For Constant Torque region</a:t>
            </a:r>
            <a:endParaRPr lang="en-GB" sz="1500" b="0" i="0" u="none" strike="noStrike" cap="none">
              <a:solidFill>
                <a:schemeClr val="bg1"/>
              </a:solidFill>
              <a:latin typeface="Arial"/>
              <a:ea typeface="Arial"/>
              <a:cs typeface="Arial"/>
            </a:endParaRPr>
          </a:p>
        </p:txBody>
      </p:sp>
      <p:sp>
        <p:nvSpPr>
          <p:cNvPr id="124" name="Google Shape;124;p9"/>
          <p:cNvSpPr txBox="1"/>
          <p:nvPr/>
        </p:nvSpPr>
        <p:spPr>
          <a:xfrm>
            <a:off x="617232" y="3373686"/>
            <a:ext cx="41499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0" i="0" u="none" strike="noStrike" cap="none">
                <a:solidFill>
                  <a:schemeClr val="bg1"/>
                </a:solidFill>
                <a:latin typeface="Lora"/>
                <a:ea typeface="Lora"/>
                <a:cs typeface="Lora"/>
                <a:sym typeface="Lora"/>
              </a:rPr>
              <a:t>For Constant Power region</a:t>
            </a:r>
            <a:endParaRPr lang="en-US" sz="1500" b="0" i="0" u="none" strike="noStrike" cap="none">
              <a:solidFill>
                <a:schemeClr val="bg1"/>
              </a:solidFill>
              <a:latin typeface="Lora"/>
              <a:ea typeface="Lora"/>
              <a:cs typeface="Lora"/>
            </a:endParaRPr>
          </a:p>
        </p:txBody>
      </p:sp>
      <p:sp>
        <p:nvSpPr>
          <p:cNvPr id="125" name="Google Shape;125;p9"/>
          <p:cNvSpPr txBox="1"/>
          <p:nvPr/>
        </p:nvSpPr>
        <p:spPr>
          <a:xfrm>
            <a:off x="412800" y="209200"/>
            <a:ext cx="475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GB" sz="2500" i="0" u="none" strike="noStrike" cap="none">
                <a:solidFill>
                  <a:srgbClr val="FF0000"/>
                </a:solidFill>
                <a:latin typeface="Kanit"/>
                <a:ea typeface="Kanit"/>
                <a:cs typeface="Kanit"/>
                <a:sym typeface="Kanit"/>
              </a:rPr>
              <a:t>Motor Modelling Equations</a:t>
            </a:r>
            <a:endParaRPr lang="en-US" sz="2500" i="0" u="none" strike="noStrike" cap="none">
              <a:solidFill>
                <a:srgbClr val="FF0000"/>
              </a:solidFill>
              <a:latin typeface="Kanit"/>
              <a:ea typeface="Kanit"/>
              <a:cs typeface="Kanit"/>
            </a:endParaRPr>
          </a:p>
        </p:txBody>
      </p:sp>
      <p:pic>
        <p:nvPicPr>
          <p:cNvPr id="2" name="Picture 2" descr="A picture containing text&#10;&#10;Description automatically generated">
            <a:extLst>
              <a:ext uri="{FF2B5EF4-FFF2-40B4-BE49-F238E27FC236}">
                <a16:creationId xmlns:a16="http://schemas.microsoft.com/office/drawing/2014/main" id="{EF251C92-5C75-4BC8-B252-612E009DF362}"/>
              </a:ext>
            </a:extLst>
          </p:cNvPr>
          <p:cNvPicPr>
            <a:picLocks noChangeAspect="1"/>
          </p:cNvPicPr>
          <p:nvPr/>
        </p:nvPicPr>
        <p:blipFill>
          <a:blip r:embed="rId3"/>
          <a:stretch>
            <a:fillRect/>
          </a:stretch>
        </p:blipFill>
        <p:spPr>
          <a:xfrm>
            <a:off x="5515393" y="3848300"/>
            <a:ext cx="2754547" cy="858670"/>
          </a:xfrm>
          <a:prstGeom prst="rect">
            <a:avLst/>
          </a:prstGeom>
          <a:ln>
            <a:solidFill>
              <a:srgbClr val="E10012"/>
            </a:solidFill>
          </a:ln>
        </p:spPr>
      </p:pic>
      <p:pic>
        <p:nvPicPr>
          <p:cNvPr id="3" name="Picture 3" descr="A picture containing diagram&#10;&#10;Description automatically generated">
            <a:extLst>
              <a:ext uri="{FF2B5EF4-FFF2-40B4-BE49-F238E27FC236}">
                <a16:creationId xmlns:a16="http://schemas.microsoft.com/office/drawing/2014/main" id="{F81889F7-84F0-493A-AD1D-6D747F52DE01}"/>
              </a:ext>
            </a:extLst>
          </p:cNvPr>
          <p:cNvPicPr>
            <a:picLocks noChangeAspect="1"/>
          </p:cNvPicPr>
          <p:nvPr/>
        </p:nvPicPr>
        <p:blipFill>
          <a:blip r:embed="rId4"/>
          <a:stretch>
            <a:fillRect/>
          </a:stretch>
        </p:blipFill>
        <p:spPr>
          <a:xfrm>
            <a:off x="5329657" y="1770585"/>
            <a:ext cx="2728492" cy="676585"/>
          </a:xfrm>
          <a:prstGeom prst="rect">
            <a:avLst/>
          </a:prstGeom>
          <a:ln>
            <a:solidFill>
              <a:srgbClr val="E10012"/>
            </a:solidFill>
          </a:ln>
        </p:spPr>
      </p:pic>
      <p:pic>
        <p:nvPicPr>
          <p:cNvPr id="4" name="Picture 4" descr="Diagram&#10;&#10;Description automatically generated">
            <a:extLst>
              <a:ext uri="{FF2B5EF4-FFF2-40B4-BE49-F238E27FC236}">
                <a16:creationId xmlns:a16="http://schemas.microsoft.com/office/drawing/2014/main" id="{F59B6AF9-E13D-457A-B22B-6F20722F9B40}"/>
              </a:ext>
            </a:extLst>
          </p:cNvPr>
          <p:cNvPicPr>
            <a:picLocks noChangeAspect="1"/>
          </p:cNvPicPr>
          <p:nvPr/>
        </p:nvPicPr>
        <p:blipFill>
          <a:blip r:embed="rId5"/>
          <a:stretch>
            <a:fillRect/>
          </a:stretch>
        </p:blipFill>
        <p:spPr>
          <a:xfrm>
            <a:off x="734125" y="1776180"/>
            <a:ext cx="3858046" cy="671279"/>
          </a:xfrm>
          <a:prstGeom prst="rect">
            <a:avLst/>
          </a:prstGeom>
          <a:ln>
            <a:solidFill>
              <a:srgbClr val="E10012"/>
            </a:solidFill>
          </a:ln>
        </p:spPr>
      </p:pic>
      <p:pic>
        <p:nvPicPr>
          <p:cNvPr id="5" name="Picture 5" descr="Text, letter&#10;&#10;Description automatically generated">
            <a:extLst>
              <a:ext uri="{FF2B5EF4-FFF2-40B4-BE49-F238E27FC236}">
                <a16:creationId xmlns:a16="http://schemas.microsoft.com/office/drawing/2014/main" id="{042ACA05-4F17-4517-889C-B7DA7BC4B110}"/>
              </a:ext>
            </a:extLst>
          </p:cNvPr>
          <p:cNvPicPr>
            <a:picLocks noChangeAspect="1"/>
          </p:cNvPicPr>
          <p:nvPr/>
        </p:nvPicPr>
        <p:blipFill>
          <a:blip r:embed="rId6"/>
          <a:stretch>
            <a:fillRect/>
          </a:stretch>
        </p:blipFill>
        <p:spPr>
          <a:xfrm>
            <a:off x="741269" y="3849529"/>
            <a:ext cx="3850902" cy="857474"/>
          </a:xfrm>
          <a:prstGeom prst="rect">
            <a:avLst/>
          </a:prstGeom>
          <a:ln>
            <a:solidFill>
              <a:srgbClr val="E10012"/>
            </a:solidFill>
          </a:ln>
        </p:spPr>
      </p:pic>
      <p:sp>
        <p:nvSpPr>
          <p:cNvPr id="13" name="Google Shape;123;p9">
            <a:extLst>
              <a:ext uri="{FF2B5EF4-FFF2-40B4-BE49-F238E27FC236}">
                <a16:creationId xmlns:a16="http://schemas.microsoft.com/office/drawing/2014/main" id="{7F5EA221-9384-4617-97D3-ED7DE971C6C1}"/>
              </a:ext>
            </a:extLst>
          </p:cNvPr>
          <p:cNvSpPr txBox="1"/>
          <p:nvPr/>
        </p:nvSpPr>
        <p:spPr>
          <a:xfrm>
            <a:off x="564704" y="1260256"/>
            <a:ext cx="4149900" cy="415500"/>
          </a:xfrm>
          <a:prstGeom prst="rect">
            <a:avLst/>
          </a:prstGeom>
          <a:noFill/>
          <a:ln>
            <a:noFill/>
          </a:ln>
        </p:spPr>
        <p:txBody>
          <a:bodyPr spcFirstLastPara="1" wrap="square" lIns="91425" tIns="91425" rIns="91425" bIns="91425" anchor="t" anchorCtr="0">
            <a:spAutoFit/>
          </a:bodyPr>
          <a:lstStyle/>
          <a:p>
            <a:pPr algn="ctr"/>
            <a:r>
              <a:rPr lang="en-GB" sz="1500">
                <a:solidFill>
                  <a:schemeClr val="bg1"/>
                </a:solidFill>
                <a:latin typeface="Lora"/>
                <a:sym typeface="Lora"/>
              </a:rPr>
              <a:t>Calculating Torque</a:t>
            </a:r>
            <a:endParaRPr lang="en-US"/>
          </a:p>
        </p:txBody>
      </p:sp>
      <p:sp>
        <p:nvSpPr>
          <p:cNvPr id="10" name="Google Shape;123;p9">
            <a:extLst>
              <a:ext uri="{FF2B5EF4-FFF2-40B4-BE49-F238E27FC236}">
                <a16:creationId xmlns:a16="http://schemas.microsoft.com/office/drawing/2014/main" id="{EDE52CA9-59A4-4AE9-BC6D-AD53426C7028}"/>
              </a:ext>
            </a:extLst>
          </p:cNvPr>
          <p:cNvSpPr txBox="1"/>
          <p:nvPr/>
        </p:nvSpPr>
        <p:spPr>
          <a:xfrm>
            <a:off x="4553436" y="1226637"/>
            <a:ext cx="4149900" cy="415500"/>
          </a:xfrm>
          <a:prstGeom prst="rect">
            <a:avLst/>
          </a:prstGeom>
          <a:noFill/>
          <a:ln>
            <a:noFill/>
          </a:ln>
        </p:spPr>
        <p:txBody>
          <a:bodyPr spcFirstLastPara="1" wrap="square" lIns="91425" tIns="91425" rIns="91425" bIns="91425" anchor="t" anchorCtr="0">
            <a:spAutoFit/>
          </a:bodyPr>
          <a:lstStyle/>
          <a:p>
            <a:pPr algn="ctr"/>
            <a:r>
              <a:rPr lang="en-GB" sz="1500" dirty="0">
                <a:solidFill>
                  <a:schemeClr val="bg1"/>
                </a:solidFill>
                <a:latin typeface="Lora"/>
                <a:sym typeface="Lora"/>
              </a:rPr>
              <a:t>Calculating Motor Speed</a:t>
            </a:r>
            <a:endParaRPr lang="en-US" dirty="0">
              <a:solidFill>
                <a:schemeClr val="bg1"/>
              </a:solidFill>
            </a:endParaRPr>
          </a:p>
        </p:txBody>
      </p:sp>
      <p:sp>
        <p:nvSpPr>
          <p:cNvPr id="11" name="Google Shape;123;p9">
            <a:extLst>
              <a:ext uri="{FF2B5EF4-FFF2-40B4-BE49-F238E27FC236}">
                <a16:creationId xmlns:a16="http://schemas.microsoft.com/office/drawing/2014/main" id="{224FBE76-E3C8-4892-A9A0-3FC4C1FD09C0}"/>
              </a:ext>
            </a:extLst>
          </p:cNvPr>
          <p:cNvSpPr txBox="1"/>
          <p:nvPr/>
        </p:nvSpPr>
        <p:spPr>
          <a:xfrm>
            <a:off x="2572098" y="2835663"/>
            <a:ext cx="4149900" cy="415500"/>
          </a:xfrm>
          <a:prstGeom prst="rect">
            <a:avLst/>
          </a:prstGeom>
          <a:noFill/>
          <a:ln>
            <a:noFill/>
          </a:ln>
        </p:spPr>
        <p:txBody>
          <a:bodyPr spcFirstLastPara="1" wrap="square" lIns="91425" tIns="91425" rIns="91425" bIns="91425" anchor="t" anchorCtr="0">
            <a:spAutoFit/>
          </a:bodyPr>
          <a:lstStyle/>
          <a:p>
            <a:pPr algn="ctr"/>
            <a:r>
              <a:rPr lang="en-GB" sz="1500" b="1">
                <a:solidFill>
                  <a:schemeClr val="bg1"/>
                </a:solidFill>
                <a:latin typeface="Lora"/>
                <a:sym typeface="Lora"/>
              </a:rPr>
              <a:t>Calculating Phase Currents</a:t>
            </a:r>
            <a:endParaRPr lang="en-US" b="1">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29"/>
        <p:cNvGrpSpPr/>
        <p:nvPr/>
      </p:nvGrpSpPr>
      <p:grpSpPr>
        <a:xfrm>
          <a:off x="0" y="0"/>
          <a:ext cx="0" cy="0"/>
          <a:chOff x="0" y="0"/>
          <a:chExt cx="0" cy="0"/>
        </a:xfrm>
      </p:grpSpPr>
      <p:sp>
        <p:nvSpPr>
          <p:cNvPr id="130" name="Google Shape;130;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PMSM Motor Design</a:t>
            </a:r>
            <a:endParaRPr lang="en-US">
              <a:solidFill>
                <a:srgbClr val="FF0000"/>
              </a:solidFill>
              <a:latin typeface="Kanit"/>
              <a:ea typeface="Kanit"/>
              <a:cs typeface="Kanit"/>
            </a:endParaRPr>
          </a:p>
        </p:txBody>
      </p:sp>
      <p:sp>
        <p:nvSpPr>
          <p:cNvPr id="132" name="Google Shape;132;p10"/>
          <p:cNvSpPr txBox="1"/>
          <p:nvPr/>
        </p:nvSpPr>
        <p:spPr>
          <a:xfrm>
            <a:off x="451450" y="1102700"/>
            <a:ext cx="3249000" cy="2770500"/>
          </a:xfrm>
          <a:prstGeom prst="rect">
            <a:avLst/>
          </a:prstGeom>
          <a:noFill/>
          <a:ln>
            <a:noFill/>
          </a:ln>
        </p:spPr>
        <p:txBody>
          <a:bodyPr spcFirstLastPara="1" wrap="square" lIns="91425" tIns="91425" rIns="91425" bIns="91425" anchor="t" anchorCtr="0">
            <a:spAutoFit/>
          </a:bodyPr>
          <a:lstStyle/>
          <a:p>
            <a:pPr marL="425450" marR="0" lvl="0" indent="-285750" algn="just" rtl="0">
              <a:lnSpc>
                <a:spcPct val="100000"/>
              </a:lnSpc>
              <a:spcBef>
                <a:spcPts val="0"/>
              </a:spcBef>
              <a:spcAft>
                <a:spcPts val="0"/>
              </a:spcAft>
              <a:buClr>
                <a:srgbClr val="FFFFFF"/>
              </a:buClr>
              <a:buSzPts val="1400"/>
              <a:buChar char="•"/>
            </a:pPr>
            <a:r>
              <a:rPr lang="en-GB" sz="1400" b="0" i="0" u="none" strike="noStrike" cap="none">
                <a:solidFill>
                  <a:schemeClr val="bg1"/>
                </a:solidFill>
                <a:latin typeface="Lora"/>
                <a:ea typeface="Lora"/>
                <a:cs typeface="Lora"/>
                <a:sym typeface="Lora"/>
              </a:rPr>
              <a:t>Motors with saliency</a:t>
            </a:r>
            <a:endParaRPr lang="en-US" sz="1400" b="0" i="0" u="none" strike="noStrike" cap="none">
              <a:solidFill>
                <a:schemeClr val="bg1"/>
              </a:solidFill>
              <a:latin typeface="Lora"/>
              <a:ea typeface="Lora"/>
              <a:cs typeface="Lora"/>
            </a:endParaRPr>
          </a:p>
          <a:p>
            <a:pPr marL="882650" marR="0" lvl="1" indent="-285750" algn="just" rtl="0">
              <a:lnSpc>
                <a:spcPct val="100000"/>
              </a:lnSpc>
              <a:spcBef>
                <a:spcPts val="0"/>
              </a:spcBef>
              <a:spcAft>
                <a:spcPts val="0"/>
              </a:spcAft>
              <a:buClr>
                <a:srgbClr val="FFFFFF"/>
              </a:buClr>
              <a:buSzPts val="1400"/>
              <a:buChar char="•"/>
            </a:pPr>
            <a:r>
              <a:rPr lang="en-GB" sz="1400" b="0" i="0" u="none" strike="noStrike" cap="none">
                <a:solidFill>
                  <a:schemeClr val="bg1"/>
                </a:solidFill>
                <a:latin typeface="Lora"/>
                <a:ea typeface="Lora"/>
                <a:cs typeface="Lora"/>
                <a:sym typeface="Lora"/>
              </a:rPr>
              <a:t>Considerable loss of magnetic flux.</a:t>
            </a:r>
            <a:endParaRPr lang="en-US" sz="1400" b="0" i="0" u="none" strike="noStrike" cap="none">
              <a:solidFill>
                <a:schemeClr val="bg1"/>
              </a:solidFill>
              <a:latin typeface="Lora"/>
              <a:ea typeface="Lora"/>
              <a:cs typeface="Lora"/>
            </a:endParaRPr>
          </a:p>
          <a:p>
            <a:pPr marL="882650" marR="0" lvl="1" indent="-285750" algn="just" rtl="0">
              <a:lnSpc>
                <a:spcPct val="100000"/>
              </a:lnSpc>
              <a:spcBef>
                <a:spcPts val="0"/>
              </a:spcBef>
              <a:spcAft>
                <a:spcPts val="0"/>
              </a:spcAft>
              <a:buClr>
                <a:srgbClr val="FFFFFF"/>
              </a:buClr>
              <a:buSzPts val="1400"/>
              <a:buChar char="•"/>
            </a:pPr>
            <a:r>
              <a:rPr lang="en-GB" sz="1400" b="0" i="0" u="none" strike="noStrike" cap="none">
                <a:solidFill>
                  <a:schemeClr val="bg1"/>
                </a:solidFill>
                <a:latin typeface="Lora"/>
                <a:ea typeface="Lora"/>
                <a:cs typeface="Lora"/>
                <a:sym typeface="Lora"/>
              </a:rPr>
              <a:t>Better protected from mechanical and magnetic stress.</a:t>
            </a:r>
            <a:endParaRPr lang="en-US" sz="1400" b="0" i="0" u="none" strike="noStrike" cap="none">
              <a:solidFill>
                <a:schemeClr val="bg1"/>
              </a:solidFill>
              <a:latin typeface="Lora"/>
              <a:ea typeface="Lora"/>
              <a:cs typeface="Lora"/>
            </a:endParaRPr>
          </a:p>
          <a:p>
            <a:pPr marL="285750" marR="0" lvl="0" indent="-285750" algn="just" rtl="0">
              <a:lnSpc>
                <a:spcPct val="100000"/>
              </a:lnSpc>
              <a:spcBef>
                <a:spcPts val="0"/>
              </a:spcBef>
              <a:spcAft>
                <a:spcPts val="0"/>
              </a:spcAft>
              <a:buClr>
                <a:srgbClr val="000000"/>
              </a:buClr>
              <a:buSzPts val="1400"/>
              <a:buChar char="•"/>
            </a:pPr>
            <a:endParaRPr lang="en-US" sz="1400" b="0" i="0" u="none" strike="noStrike" cap="none">
              <a:solidFill>
                <a:schemeClr val="bg1"/>
              </a:solidFill>
              <a:latin typeface="Lora"/>
              <a:ea typeface="Lora"/>
              <a:cs typeface="Lora"/>
            </a:endParaRPr>
          </a:p>
          <a:p>
            <a:pPr marL="425450" indent="-285750" algn="just">
              <a:buClr>
                <a:srgbClr val="FFFFFF"/>
              </a:buClr>
              <a:buSzPts val="1400"/>
              <a:buChar char="•"/>
            </a:pPr>
            <a:r>
              <a:rPr lang="en-GB" sz="1400" b="0" i="0" u="none" strike="noStrike" cap="none">
                <a:solidFill>
                  <a:schemeClr val="bg1"/>
                </a:solidFill>
                <a:latin typeface="Lora"/>
                <a:ea typeface="Lora"/>
                <a:cs typeface="Lora"/>
                <a:sym typeface="Lora"/>
              </a:rPr>
              <a:t>Non -Salient PMSM</a:t>
            </a:r>
            <a:r>
              <a:rPr lang="en-GB">
                <a:solidFill>
                  <a:schemeClr val="bg1"/>
                </a:solidFill>
                <a:latin typeface="Lora"/>
                <a:ea typeface="Lora"/>
                <a:cs typeface="Lora"/>
                <a:sym typeface="Lora"/>
              </a:rPr>
              <a:t> </a:t>
            </a:r>
            <a:endParaRPr lang="en-US" sz="1400" b="0" i="0" u="none" strike="noStrike" cap="none">
              <a:solidFill>
                <a:schemeClr val="bg1"/>
              </a:solidFill>
              <a:latin typeface="Lora"/>
              <a:ea typeface="Lora"/>
              <a:cs typeface="Lora"/>
            </a:endParaRPr>
          </a:p>
          <a:p>
            <a:pPr marL="882650" marR="0" lvl="1" indent="-285750" algn="just" rtl="0">
              <a:lnSpc>
                <a:spcPct val="100000"/>
              </a:lnSpc>
              <a:spcBef>
                <a:spcPts val="0"/>
              </a:spcBef>
              <a:spcAft>
                <a:spcPts val="0"/>
              </a:spcAft>
              <a:buClr>
                <a:srgbClr val="FFFFFF"/>
              </a:buClr>
              <a:buSzPts val="1400"/>
              <a:buChar char="•"/>
            </a:pPr>
            <a:r>
              <a:rPr lang="en-GB" sz="1400" b="0" i="0" u="none" strike="noStrike" cap="none">
                <a:solidFill>
                  <a:schemeClr val="bg1"/>
                </a:solidFill>
                <a:latin typeface="Lora"/>
                <a:ea typeface="Lora"/>
                <a:cs typeface="Lora"/>
                <a:sym typeface="Lora"/>
              </a:rPr>
              <a:t>Higher flux linkage</a:t>
            </a:r>
            <a:endParaRPr lang="en-US" sz="1400" b="0" i="0" u="none" strike="noStrike" cap="none">
              <a:solidFill>
                <a:schemeClr val="bg1"/>
              </a:solidFill>
              <a:latin typeface="Lora"/>
              <a:ea typeface="Lora"/>
              <a:cs typeface="Lora"/>
            </a:endParaRPr>
          </a:p>
          <a:p>
            <a:pPr marL="882650" marR="0" lvl="1" indent="-285750" algn="just" rtl="0">
              <a:lnSpc>
                <a:spcPct val="100000"/>
              </a:lnSpc>
              <a:spcBef>
                <a:spcPts val="0"/>
              </a:spcBef>
              <a:spcAft>
                <a:spcPts val="0"/>
              </a:spcAft>
              <a:buClr>
                <a:srgbClr val="FFFFFF"/>
              </a:buClr>
              <a:buSzPts val="1400"/>
              <a:buChar char="•"/>
            </a:pPr>
            <a:r>
              <a:rPr lang="en-GB" sz="1400" b="0" i="0" u="none" strike="noStrike" cap="none">
                <a:solidFill>
                  <a:schemeClr val="bg1"/>
                </a:solidFill>
                <a:latin typeface="Lora"/>
                <a:ea typeface="Lora"/>
                <a:cs typeface="Lora"/>
                <a:sym typeface="Lora"/>
              </a:rPr>
              <a:t>Higher mechanical and magnetic stress.</a:t>
            </a:r>
            <a:endParaRPr lang="en-US" sz="1400" b="0" i="0" u="none" strike="noStrike" cap="none">
              <a:solidFill>
                <a:schemeClr val="bg1"/>
              </a:solidFill>
              <a:latin typeface="Lora"/>
              <a:ea typeface="Lora"/>
              <a:cs typeface="Lora"/>
            </a:endParaRPr>
          </a:p>
          <a:p>
            <a:pPr marR="0" lvl="0" algn="just" rtl="0">
              <a:lnSpc>
                <a:spcPct val="100000"/>
              </a:lnSpc>
              <a:spcBef>
                <a:spcPts val="0"/>
              </a:spcBef>
              <a:spcAft>
                <a:spcPts val="0"/>
              </a:spcAft>
              <a:buClr>
                <a:srgbClr val="000000"/>
              </a:buClr>
              <a:buSzPts val="1400"/>
            </a:pPr>
            <a:r>
              <a:rPr lang="en-GB" sz="1400" b="0" i="0" u="none" strike="noStrike" cap="none">
                <a:solidFill>
                  <a:schemeClr val="bg1"/>
                </a:solidFill>
                <a:latin typeface="Lora"/>
                <a:ea typeface="Lora"/>
                <a:cs typeface="Lora"/>
                <a:sym typeface="Lora"/>
              </a:rPr>
              <a:t>	</a:t>
            </a:r>
            <a:endParaRPr sz="1400" b="0" i="0" u="none" strike="noStrike" cap="none">
              <a:solidFill>
                <a:schemeClr val="bg1"/>
              </a:solidFill>
              <a:latin typeface="Lora"/>
              <a:ea typeface="Lora"/>
              <a:cs typeface="Lora"/>
            </a:endParaRPr>
          </a:p>
        </p:txBody>
      </p:sp>
      <p:sp>
        <p:nvSpPr>
          <p:cNvPr id="134" name="Google Shape;134;p10"/>
          <p:cNvSpPr txBox="1"/>
          <p:nvPr/>
        </p:nvSpPr>
        <p:spPr>
          <a:xfrm>
            <a:off x="1748565" y="4201324"/>
            <a:ext cx="6027600" cy="461635"/>
          </a:xfrm>
          <a:prstGeom prst="rect">
            <a:avLst/>
          </a:prstGeom>
          <a:noFill/>
          <a:ln>
            <a:noFill/>
          </a:ln>
        </p:spPr>
        <p:txBody>
          <a:bodyPr spcFirstLastPara="1" wrap="square" lIns="91425" tIns="91425" rIns="91425" bIns="91425" anchor="t" anchorCtr="0">
            <a:spAutoFit/>
          </a:bodyPr>
          <a:lstStyle/>
          <a:p>
            <a:pPr algn="ctr">
              <a:buSzPts val="1400"/>
            </a:pPr>
            <a:r>
              <a:rPr lang="en-GB" sz="1800" b="1" i="0" u="none" strike="noStrike" cap="none">
                <a:solidFill>
                  <a:srgbClr val="E10012"/>
                </a:solidFill>
                <a:latin typeface="Arial"/>
                <a:ea typeface="Arial"/>
                <a:cs typeface="Arial"/>
                <a:sym typeface="Arial"/>
              </a:rPr>
              <a:t>We preferred to go with </a:t>
            </a:r>
            <a:r>
              <a:rPr lang="en-GB" sz="1800" b="1">
                <a:solidFill>
                  <a:srgbClr val="E10012"/>
                </a:solidFill>
              </a:rPr>
              <a:t>Saliency</a:t>
            </a:r>
            <a:r>
              <a:rPr lang="en-GB" sz="1800" b="1" i="0" u="none" strike="noStrike" cap="none">
                <a:solidFill>
                  <a:srgbClr val="E10012"/>
                </a:solidFill>
                <a:latin typeface="Arial"/>
                <a:ea typeface="Arial"/>
                <a:cs typeface="Arial"/>
                <a:sym typeface="Arial"/>
              </a:rPr>
              <a:t> </a:t>
            </a:r>
            <a:r>
              <a:rPr lang="en-GB" sz="1800" b="1">
                <a:solidFill>
                  <a:srgbClr val="E10012"/>
                </a:solidFill>
              </a:rPr>
              <a:t>Motor </a:t>
            </a:r>
            <a:endParaRPr lang="en-US" sz="1800"/>
          </a:p>
        </p:txBody>
      </p:sp>
      <p:pic>
        <p:nvPicPr>
          <p:cNvPr id="2" name="Picture 2" descr="Table&#10;&#10;Description automatically generated">
            <a:extLst>
              <a:ext uri="{FF2B5EF4-FFF2-40B4-BE49-F238E27FC236}">
                <a16:creationId xmlns:a16="http://schemas.microsoft.com/office/drawing/2014/main" id="{88FA3F29-A4FB-4ABC-BA65-E5A3971FCAE9}"/>
              </a:ext>
            </a:extLst>
          </p:cNvPr>
          <p:cNvPicPr>
            <a:picLocks noChangeAspect="1"/>
          </p:cNvPicPr>
          <p:nvPr/>
        </p:nvPicPr>
        <p:blipFill>
          <a:blip r:embed="rId3"/>
          <a:stretch>
            <a:fillRect/>
          </a:stretch>
        </p:blipFill>
        <p:spPr>
          <a:xfrm>
            <a:off x="4343400" y="642317"/>
            <a:ext cx="4593431" cy="2251520"/>
          </a:xfrm>
          <a:prstGeom prst="rect">
            <a:avLst/>
          </a:prstGeom>
          <a:ln>
            <a:solidFill>
              <a:srgbClr val="E10012"/>
            </a:solidFill>
          </a:ln>
        </p:spPr>
      </p:pic>
      <p:sp>
        <p:nvSpPr>
          <p:cNvPr id="3" name="Rectangle 2">
            <a:extLst>
              <a:ext uri="{FF2B5EF4-FFF2-40B4-BE49-F238E27FC236}">
                <a16:creationId xmlns:a16="http://schemas.microsoft.com/office/drawing/2014/main" id="{F0BFAD8A-8303-41B4-B0B2-2F6CC0228AD1}"/>
              </a:ext>
            </a:extLst>
          </p:cNvPr>
          <p:cNvSpPr/>
          <p:nvPr/>
        </p:nvSpPr>
        <p:spPr>
          <a:xfrm>
            <a:off x="4364832" y="2250280"/>
            <a:ext cx="4514849" cy="178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38"/>
        <p:cNvGrpSpPr/>
        <p:nvPr/>
      </p:nvGrpSpPr>
      <p:grpSpPr>
        <a:xfrm>
          <a:off x="0" y="0"/>
          <a:ext cx="0" cy="0"/>
          <a:chOff x="0" y="0"/>
          <a:chExt cx="0" cy="0"/>
        </a:xfrm>
      </p:grpSpPr>
      <p:sp>
        <p:nvSpPr>
          <p:cNvPr id="139" name="Google Shape;139;p11"/>
          <p:cNvSpPr txBox="1">
            <a:spLocks noGrp="1"/>
          </p:cNvSpPr>
          <p:nvPr>
            <p:ph type="title"/>
          </p:nvPr>
        </p:nvSpPr>
        <p:spPr>
          <a:xfrm>
            <a:off x="311700" y="2943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PMSM Motor Design</a:t>
            </a:r>
            <a:endParaRPr lang="en-US" dirty="0">
              <a:solidFill>
                <a:srgbClr val="FF0000"/>
              </a:solidFill>
              <a:latin typeface="Kanit"/>
              <a:ea typeface="Kanit"/>
              <a:cs typeface="Kanit"/>
            </a:endParaRPr>
          </a:p>
        </p:txBody>
      </p:sp>
      <p:pic>
        <p:nvPicPr>
          <p:cNvPr id="140" name="Google Shape;140;p11"/>
          <p:cNvPicPr preferRelativeResize="0"/>
          <p:nvPr/>
        </p:nvPicPr>
        <p:blipFill rotWithShape="1">
          <a:blip r:embed="rId3">
            <a:alphaModFix/>
          </a:blip>
          <a:srcRect t="6533"/>
          <a:stretch/>
        </p:blipFill>
        <p:spPr>
          <a:xfrm>
            <a:off x="1663713" y="1086825"/>
            <a:ext cx="5816574" cy="3574449"/>
          </a:xfrm>
          <a:prstGeom prst="rect">
            <a:avLst/>
          </a:prstGeom>
          <a:noFill/>
          <a:ln>
            <a:solidFill>
              <a:srgbClr val="E10012"/>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44"/>
        <p:cNvGrpSpPr/>
        <p:nvPr/>
      </p:nvGrpSpPr>
      <p:grpSpPr>
        <a:xfrm>
          <a:off x="0" y="0"/>
          <a:ext cx="0" cy="0"/>
          <a:chOff x="0" y="0"/>
          <a:chExt cx="0" cy="0"/>
        </a:xfrm>
      </p:grpSpPr>
      <p:pic>
        <p:nvPicPr>
          <p:cNvPr id="145" name="Google Shape;145;p12"/>
          <p:cNvPicPr preferRelativeResize="0"/>
          <p:nvPr/>
        </p:nvPicPr>
        <p:blipFill rotWithShape="1">
          <a:blip r:embed="rId3">
            <a:alphaModFix/>
          </a:blip>
          <a:srcRect/>
          <a:stretch/>
        </p:blipFill>
        <p:spPr>
          <a:xfrm>
            <a:off x="1103854" y="1055200"/>
            <a:ext cx="6940149" cy="3433650"/>
          </a:xfrm>
          <a:prstGeom prst="rect">
            <a:avLst/>
          </a:prstGeom>
          <a:noFill/>
          <a:ln>
            <a:solidFill>
              <a:srgbClr val="E10012"/>
            </a:solidFill>
          </a:ln>
        </p:spPr>
      </p:pic>
      <p:sp>
        <p:nvSpPr>
          <p:cNvPr id="146" name="Google Shape;14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Motor Controller Design</a:t>
            </a:r>
            <a:endParaRPr lang="en-GB" dirty="0">
              <a:solidFill>
                <a:srgbClr val="FF0000"/>
              </a:solidFill>
              <a:latin typeface="Kanit"/>
              <a:ea typeface="Kanit"/>
              <a:cs typeface="Kanit"/>
            </a:endParaRPr>
          </a:p>
        </p:txBody>
      </p:sp>
      <p:sp>
        <p:nvSpPr>
          <p:cNvPr id="147" name="Google Shape;147;p12"/>
          <p:cNvSpPr txBox="1"/>
          <p:nvPr/>
        </p:nvSpPr>
        <p:spPr>
          <a:xfrm>
            <a:off x="2537566" y="4591200"/>
            <a:ext cx="40704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latin typeface="Lora"/>
                <a:ea typeface="Lora"/>
                <a:cs typeface="Lora"/>
                <a:sym typeface="Lora"/>
              </a:rPr>
              <a:t>Field Oriented Control</a:t>
            </a:r>
            <a:endParaRPr lang="en-US" sz="1500" b="1" i="0" u="none" strike="noStrike" cap="none">
              <a:latin typeface="Lora"/>
              <a:ea typeface="Lora"/>
              <a:cs typeface="Lor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51"/>
        <p:cNvGrpSpPr/>
        <p:nvPr/>
      </p:nvGrpSpPr>
      <p:grpSpPr>
        <a:xfrm>
          <a:off x="0" y="0"/>
          <a:ext cx="0" cy="0"/>
          <a:chOff x="0" y="0"/>
          <a:chExt cx="0" cy="0"/>
        </a:xfrm>
      </p:grpSpPr>
      <p:sp>
        <p:nvSpPr>
          <p:cNvPr id="152" name="Google Shape;152;p13"/>
          <p:cNvSpPr txBox="1">
            <a:spLocks noGrp="1"/>
          </p:cNvSpPr>
          <p:nvPr>
            <p:ph type="body" idx="1"/>
          </p:nvPr>
        </p:nvSpPr>
        <p:spPr>
          <a:xfrm>
            <a:off x="311700" y="1017725"/>
            <a:ext cx="4179900" cy="3831600"/>
          </a:xfrm>
          <a:prstGeom prst="rect">
            <a:avLst/>
          </a:prstGeom>
          <a:noFill/>
          <a:ln>
            <a:noFill/>
          </a:ln>
        </p:spPr>
        <p:txBody>
          <a:bodyPr spcFirstLastPara="1" wrap="square" lIns="91425" tIns="91425" rIns="91425" bIns="91425" anchor="t" anchorCtr="0">
            <a:normAutofit/>
          </a:bodyPr>
          <a:lstStyle/>
          <a:p>
            <a:pPr marL="457200" lvl="0" indent="-317500" algn="just"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Selective Harmonic Elimination Technique is integrated with the SV PWM technique to reduce the lower order harmonics.</a:t>
            </a:r>
            <a:endParaRPr lang="en-GB" sz="1400">
              <a:solidFill>
                <a:srgbClr val="000000"/>
              </a:solidFill>
              <a:latin typeface="Lora"/>
              <a:ea typeface="Lora"/>
              <a:cs typeface="Lora"/>
            </a:endParaRPr>
          </a:p>
          <a:p>
            <a:pPr marL="457200" lvl="0" indent="-317500" algn="just"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Construct output voltage waveform by controlling the angle of edges in such a way that selected harmonics are cancelled out.</a:t>
            </a:r>
            <a:endParaRPr lang="en-GB" sz="1400">
              <a:solidFill>
                <a:srgbClr val="000000"/>
              </a:solidFill>
              <a:latin typeface="Lora"/>
              <a:ea typeface="Lora"/>
              <a:cs typeface="Lora"/>
            </a:endParaRPr>
          </a:p>
          <a:p>
            <a:pPr marL="457200" lvl="0" indent="-317500" algn="just"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Higher Order Harmonics can be removed using low pass filters</a:t>
            </a:r>
            <a:endParaRPr lang="en-GB" sz="1400">
              <a:solidFill>
                <a:srgbClr val="000000"/>
              </a:solidFill>
              <a:latin typeface="Lora"/>
              <a:ea typeface="Lora"/>
              <a:cs typeface="Lora"/>
            </a:endParaRPr>
          </a:p>
          <a:p>
            <a:pPr marL="457200" lvl="0" indent="-317500" algn="just"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Switching frequency is determined by limitations of MOSFET/IGBT in the high speed region</a:t>
            </a:r>
            <a:endParaRPr lang="en-GB" sz="1400">
              <a:solidFill>
                <a:srgbClr val="000000"/>
              </a:solidFill>
              <a:latin typeface="Lora"/>
              <a:ea typeface="Lora"/>
              <a:cs typeface="Lora"/>
            </a:endParaRPr>
          </a:p>
          <a:p>
            <a:pPr marL="457200" lvl="0" indent="-317500" algn="just"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In low speed regions, it is determined by the system performance requirement.</a:t>
            </a:r>
            <a:endParaRPr lang="en-GB" sz="1400">
              <a:solidFill>
                <a:srgbClr val="000000"/>
              </a:solidFill>
              <a:latin typeface="Lora"/>
              <a:ea typeface="Lora"/>
              <a:cs typeface="Lora"/>
            </a:endParaRPr>
          </a:p>
        </p:txBody>
      </p:sp>
      <p:sp>
        <p:nvSpPr>
          <p:cNvPr id="153" name="Google Shape;15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Motor Controller Design</a:t>
            </a:r>
            <a:endParaRPr lang="en-US">
              <a:solidFill>
                <a:srgbClr val="FF0000"/>
              </a:solidFill>
              <a:latin typeface="Kanit"/>
              <a:ea typeface="Kanit"/>
              <a:cs typeface="Kanit"/>
            </a:endParaRPr>
          </a:p>
        </p:txBody>
      </p:sp>
      <p:pic>
        <p:nvPicPr>
          <p:cNvPr id="154" name="Google Shape;154;p13"/>
          <p:cNvPicPr preferRelativeResize="0"/>
          <p:nvPr/>
        </p:nvPicPr>
        <p:blipFill rotWithShape="1">
          <a:blip r:embed="rId3">
            <a:alphaModFix/>
          </a:blip>
          <a:srcRect t="6314"/>
          <a:stretch/>
        </p:blipFill>
        <p:spPr>
          <a:xfrm>
            <a:off x="4785750" y="1201825"/>
            <a:ext cx="4276974" cy="2788950"/>
          </a:xfrm>
          <a:prstGeom prst="rect">
            <a:avLst/>
          </a:prstGeom>
          <a:noFill/>
          <a:ln>
            <a:solidFill>
              <a:srgbClr val="E10012"/>
            </a:solidFill>
          </a:ln>
        </p:spPr>
      </p:pic>
      <p:sp>
        <p:nvSpPr>
          <p:cNvPr id="155" name="Google Shape;155;p13"/>
          <p:cNvSpPr txBox="1"/>
          <p:nvPr/>
        </p:nvSpPr>
        <p:spPr>
          <a:xfrm>
            <a:off x="5647925" y="4112570"/>
            <a:ext cx="2553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i="0" u="none" strike="noStrike" cap="none">
                <a:solidFill>
                  <a:schemeClr val="bg1"/>
                </a:solidFill>
                <a:latin typeface="Lora"/>
                <a:ea typeface="Lora"/>
                <a:cs typeface="Lora"/>
                <a:sym typeface="Lora"/>
              </a:rPr>
              <a:t>Harmonic Elimination</a:t>
            </a:r>
            <a:endParaRPr lang="en-US" sz="1400" i="0" u="none" strike="noStrike" cap="none">
              <a:solidFill>
                <a:schemeClr val="bg1"/>
              </a:solidFill>
              <a:latin typeface="Lora"/>
              <a:ea typeface="Lora"/>
              <a:cs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114303" y="1971675"/>
            <a:ext cx="8986834"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dirty="0">
                <a:solidFill>
                  <a:srgbClr val="FF0000"/>
                </a:solidFill>
                <a:latin typeface="Kanit"/>
                <a:cs typeface="Kanit"/>
              </a:rPr>
              <a:t>Battery Dimensioning </a:t>
            </a:r>
          </a:p>
          <a:p>
            <a:pPr algn="ctr"/>
            <a:r>
              <a:rPr lang="en-US" sz="5200" dirty="0">
                <a:solidFill>
                  <a:srgbClr val="FF0000"/>
                </a:solidFill>
                <a:latin typeface="Kanit"/>
                <a:cs typeface="Kanit"/>
              </a:rPr>
              <a:t>&amp; </a:t>
            </a:r>
            <a:r>
              <a:rPr lang="en-US" sz="5200" dirty="0" err="1">
                <a:solidFill>
                  <a:srgbClr val="FF0000"/>
                </a:solidFill>
                <a:latin typeface="Kanit"/>
                <a:cs typeface="Kanit"/>
              </a:rPr>
              <a:t>Optimisation</a:t>
            </a:r>
          </a:p>
        </p:txBody>
      </p:sp>
    </p:spTree>
    <p:extLst>
      <p:ext uri="{BB962C8B-B14F-4D97-AF65-F5344CB8AC3E}">
        <p14:creationId xmlns:p14="http://schemas.microsoft.com/office/powerpoint/2010/main" val="399061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3"/>
        <p:cNvGrpSpPr/>
        <p:nvPr/>
      </p:nvGrpSpPr>
      <p:grpSpPr>
        <a:xfrm>
          <a:off x="0" y="0"/>
          <a:ext cx="0" cy="0"/>
          <a:chOff x="0" y="0"/>
          <a:chExt cx="0" cy="0"/>
        </a:xfrm>
      </p:grpSpPr>
      <p:sp>
        <p:nvSpPr>
          <p:cNvPr id="55" name="Google Shape;55;p1"/>
          <p:cNvSpPr txBox="1">
            <a:spLocks noGrp="1"/>
          </p:cNvSpPr>
          <p:nvPr>
            <p:ph type="subTitle" idx="1"/>
          </p:nvPr>
        </p:nvSpPr>
        <p:spPr>
          <a:xfrm>
            <a:off x="311700" y="228757"/>
            <a:ext cx="8520600" cy="792600"/>
          </a:xfrm>
          <a:prstGeom prst="rect">
            <a:avLst/>
          </a:prstGeom>
          <a:noFill/>
          <a:ln>
            <a:noFill/>
          </a:ln>
        </p:spPr>
        <p:txBody>
          <a:bodyPr spcFirstLastPara="1" wrap="square" lIns="91425" tIns="91425" rIns="91425" bIns="91425" anchor="t" anchorCtr="0">
            <a:normAutofit/>
          </a:bodyPr>
          <a:lstStyle/>
          <a:p>
            <a:pPr marL="0" lvl="0" indent="0" algn="ctr">
              <a:lnSpc>
                <a:spcPct val="100000"/>
              </a:lnSpc>
              <a:spcBef>
                <a:spcPts val="0"/>
              </a:spcBef>
              <a:spcAft>
                <a:spcPts val="0"/>
              </a:spcAft>
              <a:buNone/>
            </a:pPr>
            <a:r>
              <a:rPr lang="en-GB" sz="3000">
                <a:solidFill>
                  <a:srgbClr val="E10012"/>
                </a:solidFill>
                <a:latin typeface="Kanit"/>
                <a:cs typeface="Kanit"/>
              </a:rPr>
              <a:t>OUTLINE</a:t>
            </a:r>
          </a:p>
        </p:txBody>
      </p:sp>
      <p:pic>
        <p:nvPicPr>
          <p:cNvPr id="5" name="Picture 5" descr="Diagram, schematic&#10;&#10;Description automatically generated">
            <a:extLst>
              <a:ext uri="{FF2B5EF4-FFF2-40B4-BE49-F238E27FC236}">
                <a16:creationId xmlns:a16="http://schemas.microsoft.com/office/drawing/2014/main" id="{A60F5C01-EB55-4C15-893C-B27B85A5806B}"/>
              </a:ext>
            </a:extLst>
          </p:cNvPr>
          <p:cNvPicPr>
            <a:picLocks noChangeAspect="1"/>
          </p:cNvPicPr>
          <p:nvPr/>
        </p:nvPicPr>
        <p:blipFill rotWithShape="1">
          <a:blip r:embed="rId3"/>
          <a:srcRect t="24422" r="93" b="-165"/>
          <a:stretch/>
        </p:blipFill>
        <p:spPr>
          <a:xfrm>
            <a:off x="57149" y="1178299"/>
            <a:ext cx="9038113" cy="3861451"/>
          </a:xfrm>
          <a:prstGeom prst="rect">
            <a:avLst/>
          </a:prstGeom>
        </p:spPr>
      </p:pic>
    </p:spTree>
    <p:extLst>
      <p:ext uri="{BB962C8B-B14F-4D97-AF65-F5344CB8AC3E}">
        <p14:creationId xmlns:p14="http://schemas.microsoft.com/office/powerpoint/2010/main" val="3237766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59"/>
        <p:cNvGrpSpPr/>
        <p:nvPr/>
      </p:nvGrpSpPr>
      <p:grpSpPr>
        <a:xfrm>
          <a:off x="0" y="0"/>
          <a:ext cx="0" cy="0"/>
          <a:chOff x="0" y="0"/>
          <a:chExt cx="0" cy="0"/>
        </a:xfrm>
      </p:grpSpPr>
      <p:sp>
        <p:nvSpPr>
          <p:cNvPr id="160" name="Google Shape;160;p14"/>
          <p:cNvSpPr/>
          <p:nvPr/>
        </p:nvSpPr>
        <p:spPr>
          <a:xfrm rot="2371">
            <a:off x="2491562" y="2274775"/>
            <a:ext cx="435000" cy="220500"/>
          </a:xfrm>
          <a:prstGeom prst="rightArrow">
            <a:avLst>
              <a:gd name="adj1" fmla="val 50000"/>
              <a:gd name="adj2" fmla="val 50000"/>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4"/>
          <p:cNvSpPr/>
          <p:nvPr/>
        </p:nvSpPr>
        <p:spPr>
          <a:xfrm rot="3252">
            <a:off x="6960638" y="2274783"/>
            <a:ext cx="317100" cy="220500"/>
          </a:xfrm>
          <a:prstGeom prst="rightArrow">
            <a:avLst>
              <a:gd name="adj1" fmla="val 50000"/>
              <a:gd name="adj2" fmla="val 50000"/>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4"/>
          <p:cNvSpPr/>
          <p:nvPr/>
        </p:nvSpPr>
        <p:spPr>
          <a:xfrm>
            <a:off x="7277725" y="2015925"/>
            <a:ext cx="1820700" cy="683100"/>
          </a:xfrm>
          <a:prstGeom prst="roundRect">
            <a:avLst>
              <a:gd name="adj" fmla="val 9290"/>
            </a:avLst>
          </a:prstGeom>
          <a:solidFill>
            <a:srgbClr val="D7E6FF"/>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Montserrat"/>
                <a:ea typeface="Montserrat"/>
                <a:cs typeface="Montserrat"/>
                <a:sym typeface="Montserrat"/>
              </a:rPr>
              <a:t>Output</a:t>
            </a:r>
            <a:endParaRPr sz="12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Montserrat"/>
                <a:ea typeface="Montserrat"/>
                <a:cs typeface="Montserrat"/>
                <a:sym typeface="Montserrat"/>
              </a:rPr>
              <a:t>EV Battery Size</a:t>
            </a:r>
            <a:endParaRPr sz="12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3" name="Google Shape;163;p14"/>
          <p:cNvSpPr/>
          <p:nvPr/>
        </p:nvSpPr>
        <p:spPr>
          <a:xfrm>
            <a:off x="2926575" y="1680700"/>
            <a:ext cx="1583400" cy="1182600"/>
          </a:xfrm>
          <a:prstGeom prst="roundRect">
            <a:avLst>
              <a:gd name="adj" fmla="val 9290"/>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Montserrat"/>
                <a:ea typeface="Montserrat"/>
                <a:cs typeface="Montserrat"/>
                <a:sym typeface="Montserrat"/>
              </a:rPr>
              <a:t>Model Parameters</a:t>
            </a: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GB" sz="900" b="0" i="0" u="none" strike="noStrike" cap="none">
                <a:solidFill>
                  <a:srgbClr val="000000"/>
                </a:solidFill>
                <a:latin typeface="Montserrat"/>
                <a:ea typeface="Montserrat"/>
                <a:cs typeface="Montserrat"/>
                <a:sym typeface="Montserrat"/>
              </a:rPr>
              <a:t>Driving Power demand</a:t>
            </a:r>
            <a:endParaRPr sz="9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GB" sz="900" b="0" i="0" u="none" strike="noStrike" cap="none">
                <a:solidFill>
                  <a:srgbClr val="000000"/>
                </a:solidFill>
                <a:latin typeface="Montserrat"/>
                <a:ea typeface="Montserrat"/>
                <a:cs typeface="Montserrat"/>
                <a:sym typeface="Montserrat"/>
              </a:rPr>
              <a:t>Target Range </a:t>
            </a:r>
            <a:endParaRPr sz="9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GB" sz="900" b="0" i="0" u="none" strike="noStrike" cap="none">
                <a:solidFill>
                  <a:srgbClr val="000000"/>
                </a:solidFill>
                <a:latin typeface="Montserrat"/>
                <a:ea typeface="Montserrat"/>
                <a:cs typeface="Montserrat"/>
                <a:sym typeface="Montserrat"/>
              </a:rPr>
              <a:t>Drive Cycle</a:t>
            </a:r>
            <a:endParaRPr sz="9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GB" sz="900" b="0" i="0" u="none" strike="noStrike" cap="none">
                <a:solidFill>
                  <a:srgbClr val="000000"/>
                </a:solidFill>
                <a:latin typeface="Montserrat"/>
                <a:ea typeface="Montserrat"/>
                <a:cs typeface="Montserrat"/>
                <a:sym typeface="Montserrat"/>
              </a:rPr>
              <a:t>Motor Curve</a:t>
            </a:r>
            <a:endParaRPr sz="9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164" name="Google Shape;164;p14"/>
          <p:cNvSpPr/>
          <p:nvPr/>
        </p:nvSpPr>
        <p:spPr>
          <a:xfrm rot="3721">
            <a:off x="4510015" y="2274778"/>
            <a:ext cx="277200" cy="220500"/>
          </a:xfrm>
          <a:prstGeom prst="rightArrow">
            <a:avLst>
              <a:gd name="adj1" fmla="val 50000"/>
              <a:gd name="adj2" fmla="val 50000"/>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14"/>
          <p:cNvPicPr preferRelativeResize="0"/>
          <p:nvPr/>
        </p:nvPicPr>
        <p:blipFill rotWithShape="1">
          <a:blip r:embed="rId3">
            <a:alphaModFix/>
          </a:blip>
          <a:srcRect/>
          <a:stretch/>
        </p:blipFill>
        <p:spPr>
          <a:xfrm>
            <a:off x="122858" y="1771019"/>
            <a:ext cx="2401804" cy="1001967"/>
          </a:xfrm>
          <a:prstGeom prst="rect">
            <a:avLst/>
          </a:prstGeom>
          <a:noFill/>
          <a:ln w="9525" cap="flat" cmpd="sng">
            <a:solidFill>
              <a:srgbClr val="FFFFFF"/>
            </a:solidFill>
            <a:prstDash val="solid"/>
            <a:round/>
            <a:headEnd type="none" w="sm" len="sm"/>
            <a:tailEnd type="none" w="sm" len="sm"/>
          </a:ln>
        </p:spPr>
      </p:pic>
      <p:sp>
        <p:nvSpPr>
          <p:cNvPr id="166" name="Google Shape;166;p14"/>
          <p:cNvSpPr/>
          <p:nvPr/>
        </p:nvSpPr>
        <p:spPr>
          <a:xfrm rot="-5400000">
            <a:off x="-507050" y="2233355"/>
            <a:ext cx="1182600" cy="7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1" i="0" u="none" strike="noStrike" cap="none">
                <a:solidFill>
                  <a:srgbClr val="000000"/>
                </a:solidFill>
                <a:latin typeface="Arial"/>
                <a:ea typeface="Arial"/>
                <a:cs typeface="Arial"/>
                <a:sym typeface="Arial"/>
              </a:rPr>
              <a:t>Velocity (km/hr)</a:t>
            </a:r>
            <a:endParaRPr sz="900" b="1" i="0" u="none" strike="noStrike" cap="none">
              <a:solidFill>
                <a:srgbClr val="000000"/>
              </a:solidFill>
              <a:latin typeface="Arial"/>
              <a:ea typeface="Arial"/>
              <a:cs typeface="Arial"/>
              <a:sym typeface="Arial"/>
            </a:endParaRPr>
          </a:p>
        </p:txBody>
      </p:sp>
      <p:sp>
        <p:nvSpPr>
          <p:cNvPr id="167" name="Google Shape;167;p14"/>
          <p:cNvSpPr/>
          <p:nvPr/>
        </p:nvSpPr>
        <p:spPr>
          <a:xfrm>
            <a:off x="45550" y="2789225"/>
            <a:ext cx="2479200" cy="13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Arial"/>
                <a:ea typeface="Arial"/>
                <a:cs typeface="Arial"/>
                <a:sym typeface="Arial"/>
              </a:rPr>
              <a:t>Time (s)</a:t>
            </a:r>
            <a:endParaRPr sz="1100" b="1" i="0" u="none" strike="noStrike" cap="none">
              <a:solidFill>
                <a:srgbClr val="000000"/>
              </a:solidFill>
              <a:latin typeface="Arial"/>
              <a:ea typeface="Arial"/>
              <a:cs typeface="Arial"/>
              <a:sym typeface="Arial"/>
            </a:endParaRPr>
          </a:p>
        </p:txBody>
      </p:sp>
      <p:sp>
        <p:nvSpPr>
          <p:cNvPr id="168" name="Google Shape;168;p14"/>
          <p:cNvSpPr/>
          <p:nvPr/>
        </p:nvSpPr>
        <p:spPr>
          <a:xfrm>
            <a:off x="122875" y="1680700"/>
            <a:ext cx="2401800" cy="136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000000"/>
                </a:solidFill>
                <a:latin typeface="Arial"/>
                <a:ea typeface="Arial"/>
                <a:cs typeface="Arial"/>
                <a:sym typeface="Arial"/>
              </a:rPr>
              <a:t>NEDC Drive Cycle</a:t>
            </a:r>
            <a:endParaRPr sz="1000" b="1" i="0" u="none" strike="noStrike" cap="none">
              <a:solidFill>
                <a:srgbClr val="000000"/>
              </a:solidFill>
              <a:latin typeface="Arial"/>
              <a:ea typeface="Arial"/>
              <a:cs typeface="Arial"/>
              <a:sym typeface="Arial"/>
            </a:endParaRPr>
          </a:p>
        </p:txBody>
      </p:sp>
      <p:grpSp>
        <p:nvGrpSpPr>
          <p:cNvPr id="169" name="Google Shape;169;p14"/>
          <p:cNvGrpSpPr/>
          <p:nvPr/>
        </p:nvGrpSpPr>
        <p:grpSpPr>
          <a:xfrm>
            <a:off x="4770737" y="1182136"/>
            <a:ext cx="2246232" cy="1990421"/>
            <a:chOff x="4524364" y="8873337"/>
            <a:chExt cx="2152800" cy="1737600"/>
          </a:xfrm>
        </p:grpSpPr>
        <p:sp>
          <p:nvSpPr>
            <p:cNvPr id="170" name="Google Shape;170;p14"/>
            <p:cNvSpPr/>
            <p:nvPr/>
          </p:nvSpPr>
          <p:spPr>
            <a:xfrm>
              <a:off x="4524364" y="8873337"/>
              <a:ext cx="2152800" cy="1737600"/>
            </a:xfrm>
            <a:prstGeom prst="roundRect">
              <a:avLst>
                <a:gd name="adj" fmla="val 9290"/>
              </a:avLst>
            </a:prstGeom>
            <a:solidFill>
              <a:srgbClr val="3448E5"/>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Montserrat"/>
                  <a:ea typeface="Montserrat"/>
                  <a:cs typeface="Montserrat"/>
                  <a:sym typeface="Montserrat"/>
                </a:rPr>
                <a:t>Single RC circuit based Battery Model</a:t>
              </a:r>
              <a:endParaRPr sz="1400" b="1" i="0" u="none" strike="noStrike" cap="none">
                <a:solidFill>
                  <a:srgbClr val="FFFFFF"/>
                </a:solidFill>
                <a:latin typeface="Montserrat"/>
                <a:ea typeface="Montserrat"/>
                <a:cs typeface="Montserrat"/>
                <a:sym typeface="Montserrat"/>
              </a:endParaRPr>
            </a:p>
          </p:txBody>
        </p:sp>
        <p:pic>
          <p:nvPicPr>
            <p:cNvPr id="171" name="Google Shape;171;p14"/>
            <p:cNvPicPr preferRelativeResize="0"/>
            <p:nvPr/>
          </p:nvPicPr>
          <p:blipFill rotWithShape="1">
            <a:blip r:embed="rId4">
              <a:alphaModFix/>
            </a:blip>
            <a:srcRect/>
            <a:stretch/>
          </p:blipFill>
          <p:spPr>
            <a:xfrm>
              <a:off x="4836241" y="9827058"/>
              <a:ext cx="572288" cy="513946"/>
            </a:xfrm>
            <a:prstGeom prst="rect">
              <a:avLst/>
            </a:prstGeom>
            <a:noFill/>
            <a:ln>
              <a:noFill/>
            </a:ln>
          </p:spPr>
        </p:pic>
      </p:grpSp>
      <p:pic>
        <p:nvPicPr>
          <p:cNvPr id="172" name="Google Shape;172;p14"/>
          <p:cNvPicPr preferRelativeResize="0"/>
          <p:nvPr/>
        </p:nvPicPr>
        <p:blipFill rotWithShape="1">
          <a:blip r:embed="rId5">
            <a:alphaModFix/>
          </a:blip>
          <a:srcRect/>
          <a:stretch/>
        </p:blipFill>
        <p:spPr>
          <a:xfrm>
            <a:off x="5982150" y="2274625"/>
            <a:ext cx="683100" cy="683100"/>
          </a:xfrm>
          <a:prstGeom prst="rect">
            <a:avLst/>
          </a:prstGeom>
          <a:noFill/>
          <a:ln>
            <a:noFill/>
          </a:ln>
        </p:spPr>
      </p:pic>
      <p:sp>
        <p:nvSpPr>
          <p:cNvPr id="173" name="Google Shape;173;p14"/>
          <p:cNvSpPr txBox="1">
            <a:spLocks noGrp="1"/>
          </p:cNvSpPr>
          <p:nvPr>
            <p:ph type="title"/>
          </p:nvPr>
        </p:nvSpPr>
        <p:spPr>
          <a:xfrm>
            <a:off x="171050" y="294325"/>
            <a:ext cx="8520600" cy="572700"/>
          </a:xfrm>
          <a:prstGeom prst="rect">
            <a:avLst/>
          </a:prstGeom>
          <a:noFill/>
          <a:ln>
            <a:noFill/>
          </a:ln>
        </p:spPr>
        <p:txBody>
          <a:bodyPr spcFirstLastPara="1" wrap="square" lIns="91425" tIns="91425" rIns="91425" bIns="91425" anchor="t" anchorCtr="0">
            <a:normAutofit fontScale="90000"/>
          </a:bodyPr>
          <a:lstStyle/>
          <a:p>
            <a:pPr>
              <a:buSzPct val="111111"/>
            </a:pPr>
            <a:r>
              <a:rPr lang="en-GB" dirty="0">
                <a:solidFill>
                  <a:srgbClr val="FF0000"/>
                </a:solidFill>
                <a:latin typeface="Kanit"/>
                <a:ea typeface="Kanit"/>
                <a:cs typeface="Kanit"/>
                <a:sym typeface="Kanit"/>
              </a:rPr>
              <a:t>Battery Dimensioning </a:t>
            </a:r>
            <a:endParaRPr lang="en-US">
              <a:solidFill>
                <a:srgbClr val="FF0000"/>
              </a:solidFill>
              <a:latin typeface="Kanit"/>
              <a:ea typeface="Kanit"/>
              <a:cs typeface="Kanit"/>
            </a:endParaRPr>
          </a:p>
        </p:txBody>
      </p:sp>
      <p:sp>
        <p:nvSpPr>
          <p:cNvPr id="174" name="Google Shape;174;p14"/>
          <p:cNvSpPr/>
          <p:nvPr/>
        </p:nvSpPr>
        <p:spPr>
          <a:xfrm>
            <a:off x="171050" y="348767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EV Target Range </a:t>
            </a:r>
            <a:endParaRPr sz="1400" b="1" i="0" u="none" strike="noStrike" cap="none">
              <a:solidFill>
                <a:srgbClr val="FFFFFF"/>
              </a:solidFill>
              <a:latin typeface="Lora"/>
              <a:ea typeface="Lora"/>
              <a:cs typeface="Lora"/>
              <a:sym typeface="Lora"/>
            </a:endParaRPr>
          </a:p>
        </p:txBody>
      </p:sp>
      <p:sp>
        <p:nvSpPr>
          <p:cNvPr id="175" name="Google Shape;175;p14"/>
          <p:cNvSpPr/>
          <p:nvPr/>
        </p:nvSpPr>
        <p:spPr>
          <a:xfrm>
            <a:off x="171050" y="3758875"/>
            <a:ext cx="2306100" cy="271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200 Kms</a:t>
            </a:r>
            <a:endParaRPr sz="1400" b="0" i="0" u="none" strike="noStrike" cap="none">
              <a:solidFill>
                <a:srgbClr val="000000"/>
              </a:solidFill>
              <a:latin typeface="Lora"/>
              <a:ea typeface="Lora"/>
              <a:cs typeface="Lora"/>
              <a:sym typeface="Lora"/>
            </a:endParaRPr>
          </a:p>
        </p:txBody>
      </p:sp>
      <p:sp>
        <p:nvSpPr>
          <p:cNvPr id="176" name="Google Shape;176;p14"/>
          <p:cNvSpPr/>
          <p:nvPr/>
        </p:nvSpPr>
        <p:spPr>
          <a:xfrm>
            <a:off x="6385550" y="428882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Pack Configuration</a:t>
            </a:r>
            <a:endParaRPr sz="1400" b="1" i="0" u="none" strike="noStrike" cap="none">
              <a:solidFill>
                <a:srgbClr val="FFFFFF"/>
              </a:solidFill>
              <a:latin typeface="Lora"/>
              <a:ea typeface="Lora"/>
              <a:cs typeface="Lora"/>
              <a:sym typeface="Lora"/>
            </a:endParaRPr>
          </a:p>
        </p:txBody>
      </p:sp>
      <p:sp>
        <p:nvSpPr>
          <p:cNvPr id="177" name="Google Shape;177;p14"/>
          <p:cNvSpPr/>
          <p:nvPr/>
        </p:nvSpPr>
        <p:spPr>
          <a:xfrm>
            <a:off x="6385550" y="4560025"/>
            <a:ext cx="2306100" cy="271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195s17p </a:t>
            </a:r>
            <a:r>
              <a:rPr lang="en-GB" sz="1100" b="0" i="0" u="none" strike="noStrike" cap="none">
                <a:solidFill>
                  <a:srgbClr val="000000"/>
                </a:solidFill>
                <a:latin typeface="Lora"/>
                <a:ea typeface="Lora"/>
                <a:cs typeface="Lora"/>
                <a:sym typeface="Lora"/>
              </a:rPr>
              <a:t>( </a:t>
            </a:r>
            <a:r>
              <a:rPr lang="en-GB" sz="1200" b="0" i="0" u="none" strike="noStrike" cap="none">
                <a:solidFill>
                  <a:srgbClr val="000000"/>
                </a:solidFill>
                <a:latin typeface="Lora"/>
                <a:ea typeface="Lora"/>
                <a:cs typeface="Lora"/>
                <a:sym typeface="Lora"/>
              </a:rPr>
              <a:t>18650 Li ion cells )</a:t>
            </a:r>
            <a:endParaRPr sz="1200" b="0" i="0" u="none" strike="noStrike" cap="none">
              <a:solidFill>
                <a:srgbClr val="000000"/>
              </a:solidFill>
              <a:latin typeface="Lora"/>
              <a:ea typeface="Lora"/>
              <a:cs typeface="Lora"/>
              <a:sym typeface="Lora"/>
            </a:endParaRPr>
          </a:p>
        </p:txBody>
      </p:sp>
      <p:sp>
        <p:nvSpPr>
          <p:cNvPr id="178" name="Google Shape;178;p14"/>
          <p:cNvSpPr/>
          <p:nvPr/>
        </p:nvSpPr>
        <p:spPr>
          <a:xfrm>
            <a:off x="6385550" y="348767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Energy content required</a:t>
            </a:r>
            <a:endParaRPr sz="1400" b="1" i="0" u="none" strike="noStrike" cap="none">
              <a:solidFill>
                <a:srgbClr val="FFFFFF"/>
              </a:solidFill>
              <a:latin typeface="Lora"/>
              <a:ea typeface="Lora"/>
              <a:cs typeface="Lora"/>
              <a:sym typeface="Lora"/>
            </a:endParaRPr>
          </a:p>
        </p:txBody>
      </p:sp>
      <p:sp>
        <p:nvSpPr>
          <p:cNvPr id="179" name="Google Shape;179;p14"/>
          <p:cNvSpPr/>
          <p:nvPr/>
        </p:nvSpPr>
        <p:spPr>
          <a:xfrm>
            <a:off x="6385550" y="3758875"/>
            <a:ext cx="2306100" cy="271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Lora"/>
                <a:ea typeface="Lora"/>
                <a:cs typeface="Lora"/>
                <a:sym typeface="Lora"/>
              </a:rPr>
              <a:t>35 kWh</a:t>
            </a:r>
            <a:endParaRPr sz="1400" b="1" i="0" u="none" strike="noStrike" cap="none">
              <a:solidFill>
                <a:srgbClr val="000000"/>
              </a:solidFill>
              <a:latin typeface="Lora"/>
              <a:ea typeface="Lora"/>
              <a:cs typeface="Lora"/>
              <a:sym typeface="Lora"/>
            </a:endParaRPr>
          </a:p>
        </p:txBody>
      </p:sp>
      <p:sp>
        <p:nvSpPr>
          <p:cNvPr id="180" name="Google Shape;180;p14"/>
          <p:cNvSpPr/>
          <p:nvPr/>
        </p:nvSpPr>
        <p:spPr>
          <a:xfrm>
            <a:off x="3278288" y="348767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 Pack Voltage</a:t>
            </a:r>
            <a:endParaRPr sz="1400" b="1" i="0" u="none" strike="noStrike" cap="none">
              <a:solidFill>
                <a:srgbClr val="FFFFFF"/>
              </a:solidFill>
              <a:latin typeface="Lora"/>
              <a:ea typeface="Lora"/>
              <a:cs typeface="Lora"/>
              <a:sym typeface="Lora"/>
            </a:endParaRPr>
          </a:p>
        </p:txBody>
      </p:sp>
      <p:sp>
        <p:nvSpPr>
          <p:cNvPr id="181" name="Google Shape;181;p14"/>
          <p:cNvSpPr/>
          <p:nvPr/>
        </p:nvSpPr>
        <p:spPr>
          <a:xfrm>
            <a:off x="3278288" y="3758875"/>
            <a:ext cx="2306100" cy="271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700 V</a:t>
            </a:r>
            <a:endParaRPr sz="1400" b="0" i="0" u="none" strike="noStrike" cap="none">
              <a:solidFill>
                <a:srgbClr val="000000"/>
              </a:solidFill>
              <a:latin typeface="Lora"/>
              <a:ea typeface="Lora"/>
              <a:cs typeface="Lora"/>
              <a:sym typeface="Lora"/>
            </a:endParaRPr>
          </a:p>
        </p:txBody>
      </p:sp>
      <p:sp>
        <p:nvSpPr>
          <p:cNvPr id="182" name="Google Shape;182;p14"/>
          <p:cNvSpPr/>
          <p:nvPr/>
        </p:nvSpPr>
        <p:spPr>
          <a:xfrm>
            <a:off x="3278300" y="428882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 Pack Capacity</a:t>
            </a:r>
            <a:endParaRPr sz="1400" b="1" i="0" u="none" strike="noStrike" cap="none">
              <a:solidFill>
                <a:srgbClr val="FFFFFF"/>
              </a:solidFill>
              <a:latin typeface="Lora"/>
              <a:ea typeface="Lora"/>
              <a:cs typeface="Lora"/>
              <a:sym typeface="Lora"/>
            </a:endParaRPr>
          </a:p>
        </p:txBody>
      </p:sp>
      <p:sp>
        <p:nvSpPr>
          <p:cNvPr id="183" name="Google Shape;183;p14"/>
          <p:cNvSpPr/>
          <p:nvPr/>
        </p:nvSpPr>
        <p:spPr>
          <a:xfrm>
            <a:off x="3278300" y="4560025"/>
            <a:ext cx="2306100" cy="271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50 Ah</a:t>
            </a:r>
            <a:endParaRPr sz="1400" b="0" i="0" u="none" strike="noStrike" cap="none">
              <a:solidFill>
                <a:srgbClr val="000000"/>
              </a:solidFill>
              <a:latin typeface="Lora"/>
              <a:ea typeface="Lora"/>
              <a:cs typeface="Lora"/>
              <a:sym typeface="Lora"/>
            </a:endParaRPr>
          </a:p>
        </p:txBody>
      </p:sp>
      <p:sp>
        <p:nvSpPr>
          <p:cNvPr id="184" name="Google Shape;184;p14"/>
          <p:cNvSpPr/>
          <p:nvPr/>
        </p:nvSpPr>
        <p:spPr>
          <a:xfrm>
            <a:off x="211250" y="4320525"/>
            <a:ext cx="2306100" cy="2712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FFFFFF"/>
                </a:solidFill>
                <a:latin typeface="Lora"/>
                <a:ea typeface="Lora"/>
                <a:cs typeface="Lora"/>
                <a:sym typeface="Lora"/>
              </a:rPr>
              <a:t>Drive Cycle</a:t>
            </a:r>
            <a:endParaRPr sz="1400" b="1" i="0" u="none" strike="noStrike" cap="none">
              <a:solidFill>
                <a:srgbClr val="FFFFFF"/>
              </a:solidFill>
              <a:latin typeface="Lora"/>
              <a:ea typeface="Lora"/>
              <a:cs typeface="Lora"/>
              <a:sym typeface="Lora"/>
            </a:endParaRPr>
          </a:p>
        </p:txBody>
      </p:sp>
      <p:sp>
        <p:nvSpPr>
          <p:cNvPr id="185" name="Google Shape;185;p14"/>
          <p:cNvSpPr/>
          <p:nvPr/>
        </p:nvSpPr>
        <p:spPr>
          <a:xfrm>
            <a:off x="211250" y="4591725"/>
            <a:ext cx="2306100" cy="271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NEDC</a:t>
            </a:r>
            <a:endParaRPr sz="1400" b="0" i="0" u="none" strike="noStrike" cap="none">
              <a:solidFill>
                <a:srgbClr val="000000"/>
              </a:solidFill>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89"/>
        <p:cNvGrpSpPr/>
        <p:nvPr/>
      </p:nvGrpSpPr>
      <p:grpSpPr>
        <a:xfrm>
          <a:off x="0" y="0"/>
          <a:ext cx="0" cy="0"/>
          <a:chOff x="0" y="0"/>
          <a:chExt cx="0" cy="0"/>
        </a:xfrm>
      </p:grpSpPr>
      <p:sp>
        <p:nvSpPr>
          <p:cNvPr id="190" name="Google Shape;190;p15"/>
          <p:cNvSpPr txBox="1">
            <a:spLocks noGrp="1"/>
          </p:cNvSpPr>
          <p:nvPr>
            <p:ph type="title"/>
          </p:nvPr>
        </p:nvSpPr>
        <p:spPr>
          <a:xfrm>
            <a:off x="181550" y="304375"/>
            <a:ext cx="43899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Battery Model</a:t>
            </a:r>
            <a:endParaRPr lang="en-US">
              <a:solidFill>
                <a:srgbClr val="FF0000"/>
              </a:solidFill>
              <a:latin typeface="Kanit"/>
              <a:ea typeface="Kanit"/>
              <a:cs typeface="Kanit"/>
            </a:endParaRPr>
          </a:p>
        </p:txBody>
      </p:sp>
      <p:pic>
        <p:nvPicPr>
          <p:cNvPr id="191" name="Google Shape;191;p15"/>
          <p:cNvPicPr preferRelativeResize="0"/>
          <p:nvPr/>
        </p:nvPicPr>
        <p:blipFill rotWithShape="1">
          <a:blip r:embed="rId3">
            <a:alphaModFix/>
          </a:blip>
          <a:srcRect l="1429"/>
          <a:stretch/>
        </p:blipFill>
        <p:spPr>
          <a:xfrm>
            <a:off x="261225" y="1064850"/>
            <a:ext cx="8528951" cy="3516075"/>
          </a:xfrm>
          <a:prstGeom prst="rect">
            <a:avLst/>
          </a:prstGeom>
          <a:noFill/>
          <a:ln>
            <a:solidFill>
              <a:srgbClr val="E10012"/>
            </a:solidFill>
          </a:ln>
        </p:spPr>
      </p:pic>
      <p:sp>
        <p:nvSpPr>
          <p:cNvPr id="192" name="Google Shape;192;p15"/>
          <p:cNvSpPr/>
          <p:nvPr/>
        </p:nvSpPr>
        <p:spPr>
          <a:xfrm>
            <a:off x="311475" y="1215550"/>
            <a:ext cx="502200" cy="572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5"/>
          <p:cNvSpPr/>
          <p:nvPr/>
        </p:nvSpPr>
        <p:spPr>
          <a:xfrm rot="-5400000">
            <a:off x="477225" y="2687375"/>
            <a:ext cx="542400" cy="130500"/>
          </a:xfrm>
          <a:prstGeom prst="rightArrow">
            <a:avLst>
              <a:gd name="adj1" fmla="val 50000"/>
              <a:gd name="adj2" fmla="val 100038"/>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5"/>
          <p:cNvSpPr/>
          <p:nvPr/>
        </p:nvSpPr>
        <p:spPr>
          <a:xfrm>
            <a:off x="311475" y="3033875"/>
            <a:ext cx="984600" cy="1185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rgbClr val="000000"/>
                </a:solidFill>
                <a:latin typeface="Lora"/>
                <a:ea typeface="Lora"/>
                <a:cs typeface="Lora"/>
                <a:sym typeface="Lora"/>
              </a:rPr>
              <a:t>Obtained from the NEDC Drive cycle requirement and the 	 Emrax 268 motor characteristics</a:t>
            </a:r>
            <a:endParaRPr sz="900" b="0" i="0" u="none" strike="noStrike" cap="none">
              <a:solidFill>
                <a:srgbClr val="000000"/>
              </a:solidFill>
              <a:latin typeface="Lora"/>
              <a:ea typeface="Lora"/>
              <a:cs typeface="Lora"/>
              <a:sym typeface="Lora"/>
            </a:endParaRPr>
          </a:p>
        </p:txBody>
      </p:sp>
      <p:sp>
        <p:nvSpPr>
          <p:cNvPr id="195" name="Google Shape;195;p15"/>
          <p:cNvSpPr/>
          <p:nvPr/>
        </p:nvSpPr>
        <p:spPr>
          <a:xfrm>
            <a:off x="964425" y="1597150"/>
            <a:ext cx="984600" cy="19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rgbClr val="000000"/>
                </a:solidFill>
                <a:latin typeface="Lora"/>
                <a:ea typeface="Lora"/>
                <a:cs typeface="Lora"/>
                <a:sym typeface="Lora"/>
              </a:rPr>
              <a:t>N_cells = 576</a:t>
            </a:r>
            <a:endParaRPr sz="900" b="0" i="0" u="none" strike="noStrike" cap="none">
              <a:solidFill>
                <a:srgbClr val="000000"/>
              </a:solidFill>
              <a:latin typeface="Lora"/>
              <a:ea typeface="Lora"/>
              <a:cs typeface="Lora"/>
              <a:sym typeface="Lora"/>
            </a:endParaRPr>
          </a:p>
        </p:txBody>
      </p:sp>
      <p:sp>
        <p:nvSpPr>
          <p:cNvPr id="196" name="Google Shape;196;p15"/>
          <p:cNvSpPr/>
          <p:nvPr/>
        </p:nvSpPr>
        <p:spPr>
          <a:xfrm rot="5396460">
            <a:off x="1268350" y="1876150"/>
            <a:ext cx="291300" cy="115500"/>
          </a:xfrm>
          <a:prstGeom prst="rightArrow">
            <a:avLst>
              <a:gd name="adj1" fmla="val 50000"/>
              <a:gd name="adj2" fmla="val 100038"/>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114303" y="1971675"/>
            <a:ext cx="898683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dirty="0">
                <a:solidFill>
                  <a:srgbClr val="FF0000"/>
                </a:solidFill>
                <a:latin typeface="Kanit"/>
                <a:cs typeface="Kanit"/>
              </a:rPr>
              <a:t>E/E </a:t>
            </a:r>
            <a:r>
              <a:rPr lang="en-US" sz="5200" dirty="0" err="1">
                <a:solidFill>
                  <a:srgbClr val="FF0000"/>
                </a:solidFill>
                <a:latin typeface="Kanit"/>
                <a:cs typeface="Kanit"/>
              </a:rPr>
              <a:t>Architechture</a:t>
            </a:r>
            <a:endParaRPr lang="en-US" dirty="0" err="1"/>
          </a:p>
        </p:txBody>
      </p:sp>
    </p:spTree>
    <p:extLst>
      <p:ext uri="{BB962C8B-B14F-4D97-AF65-F5344CB8AC3E}">
        <p14:creationId xmlns:p14="http://schemas.microsoft.com/office/powerpoint/2010/main" val="29922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3000" dirty="0">
                <a:solidFill>
                  <a:srgbClr val="FF0000"/>
                </a:solidFill>
                <a:latin typeface="Kanit"/>
                <a:ea typeface="Kanit"/>
                <a:cs typeface="Kanit"/>
                <a:sym typeface="Kanit"/>
              </a:rPr>
              <a:t>BATTERY MANAGEMENT SYSTEM</a:t>
            </a:r>
            <a:endParaRPr lang="en-US" sz="3000">
              <a:solidFill>
                <a:srgbClr val="FF0000"/>
              </a:solidFill>
              <a:latin typeface="Kanit"/>
              <a:ea typeface="Kanit"/>
              <a:cs typeface="Kanit"/>
            </a:endParaRPr>
          </a:p>
        </p:txBody>
      </p:sp>
      <p:pic>
        <p:nvPicPr>
          <p:cNvPr id="226" name="Google Shape;226;p17"/>
          <p:cNvPicPr preferRelativeResize="0"/>
          <p:nvPr/>
        </p:nvPicPr>
        <p:blipFill rotWithShape="1">
          <a:blip r:embed="rId3">
            <a:alphaModFix/>
          </a:blip>
          <a:srcRect/>
          <a:stretch/>
        </p:blipFill>
        <p:spPr>
          <a:xfrm>
            <a:off x="5500175" y="735325"/>
            <a:ext cx="2647224" cy="1923651"/>
          </a:xfrm>
          <a:prstGeom prst="rect">
            <a:avLst/>
          </a:prstGeom>
          <a:noFill/>
          <a:ln w="28575" cap="flat" cmpd="sng">
            <a:solidFill>
              <a:srgbClr val="FFFFFF"/>
            </a:solidFill>
            <a:prstDash val="solid"/>
            <a:round/>
            <a:headEnd type="none" w="sm" len="sm"/>
            <a:tailEnd type="none" w="sm" len="sm"/>
          </a:ln>
        </p:spPr>
      </p:pic>
      <p:sp>
        <p:nvSpPr>
          <p:cNvPr id="227" name="Google Shape;227;p17"/>
          <p:cNvSpPr txBox="1"/>
          <p:nvPr/>
        </p:nvSpPr>
        <p:spPr>
          <a:xfrm>
            <a:off x="124400" y="572700"/>
            <a:ext cx="5050800" cy="236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chemeClr val="bg1"/>
                </a:solidFill>
                <a:latin typeface="Lora"/>
                <a:ea typeface="Lora"/>
                <a:cs typeface="Lora"/>
                <a:sym typeface="Lora"/>
              </a:rPr>
              <a:t>BMS centred around the LTC 6813 battery monitor IC by Analog Devices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1" i="0" u="none" strike="noStrike" cap="none" dirty="0">
                <a:solidFill>
                  <a:schemeClr val="bg1"/>
                </a:solidFill>
                <a:latin typeface="Lora"/>
                <a:ea typeface="Lora"/>
                <a:cs typeface="Lora"/>
                <a:sym typeface="Lora"/>
              </a:rPr>
              <a:t>18 series</a:t>
            </a:r>
            <a:r>
              <a:rPr lang="en-GB" sz="1400" b="0" i="0" u="none" strike="noStrike" cap="none" dirty="0">
                <a:solidFill>
                  <a:schemeClr val="bg1"/>
                </a:solidFill>
                <a:latin typeface="Lora"/>
                <a:ea typeface="Lora"/>
                <a:cs typeface="Lora"/>
                <a:sym typeface="Lora"/>
              </a:rPr>
              <a:t> cells per IC</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Multiple ICs are stacked to monitor multiple cells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Highly </a:t>
            </a:r>
            <a:r>
              <a:rPr lang="en-GB" sz="1400" b="1" i="0" u="none" strike="noStrike" cap="none" dirty="0">
                <a:solidFill>
                  <a:schemeClr val="bg1"/>
                </a:solidFill>
                <a:latin typeface="Lora"/>
                <a:ea typeface="Lora"/>
                <a:cs typeface="Lora"/>
                <a:sym typeface="Lora"/>
              </a:rPr>
              <a:t>noise immune</a:t>
            </a:r>
            <a:r>
              <a:rPr lang="en-GB" sz="1400" b="0" i="0" u="none" strike="noStrike" cap="none" dirty="0">
                <a:solidFill>
                  <a:schemeClr val="bg1"/>
                </a:solidFill>
                <a:latin typeface="Lora"/>
                <a:ea typeface="Lora"/>
                <a:cs typeface="Lora"/>
                <a:sym typeface="Lora"/>
              </a:rPr>
              <a:t> </a:t>
            </a:r>
            <a:r>
              <a:rPr lang="en-GB" sz="1400" b="0" i="0" u="none" strike="noStrike" cap="none" dirty="0" err="1">
                <a:solidFill>
                  <a:schemeClr val="bg1"/>
                </a:solidFill>
                <a:latin typeface="Lora"/>
                <a:ea typeface="Lora"/>
                <a:cs typeface="Lora"/>
                <a:sym typeface="Lora"/>
              </a:rPr>
              <a:t>isoSPI</a:t>
            </a:r>
            <a:r>
              <a:rPr lang="en-GB" sz="1400" b="0" i="0" u="none" strike="noStrike" cap="none" dirty="0">
                <a:solidFill>
                  <a:schemeClr val="bg1"/>
                </a:solidFill>
                <a:latin typeface="Lora"/>
                <a:ea typeface="Lora"/>
                <a:cs typeface="Lora"/>
                <a:sym typeface="Lora"/>
              </a:rPr>
              <a:t> protocol for communication</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Low voltage measurement </a:t>
            </a:r>
            <a:r>
              <a:rPr lang="en-GB" sz="1400" b="1" i="0" u="none" strike="noStrike" cap="none" dirty="0">
                <a:solidFill>
                  <a:schemeClr val="bg1"/>
                </a:solidFill>
                <a:latin typeface="Lora"/>
                <a:ea typeface="Lora"/>
                <a:cs typeface="Lora"/>
                <a:sym typeface="Lora"/>
              </a:rPr>
              <a:t>error of 2.2mV</a:t>
            </a:r>
            <a:endParaRPr lang="en-GB" sz="1400" b="1"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Supports </a:t>
            </a:r>
            <a:r>
              <a:rPr lang="en-GB" sz="1400" b="1" i="0" u="none" strike="noStrike" cap="none" dirty="0">
                <a:solidFill>
                  <a:schemeClr val="bg1"/>
                </a:solidFill>
                <a:latin typeface="Lora"/>
                <a:ea typeface="Lora"/>
                <a:cs typeface="Lora"/>
                <a:sym typeface="Lora"/>
              </a:rPr>
              <a:t>Active Cell Balancing</a:t>
            </a:r>
            <a:r>
              <a:rPr lang="en-GB" sz="1400" b="0" i="0" u="none" strike="noStrike" cap="none" dirty="0">
                <a:solidFill>
                  <a:schemeClr val="bg1"/>
                </a:solidFill>
                <a:latin typeface="Lora"/>
                <a:ea typeface="Lora"/>
                <a:cs typeface="Lora"/>
                <a:sym typeface="Lora"/>
              </a:rPr>
              <a:t> for improved range</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Arial"/>
              <a:buChar char="●"/>
            </a:pPr>
            <a:r>
              <a:rPr lang="en-GB" sz="1400" b="0" i="0" u="none" strike="noStrike" cap="none" dirty="0">
                <a:solidFill>
                  <a:schemeClr val="bg1"/>
                </a:solidFill>
                <a:latin typeface="Lora"/>
                <a:ea typeface="Lora"/>
                <a:cs typeface="Lora"/>
                <a:sym typeface="Lora"/>
              </a:rPr>
              <a:t>SoC estimation using </a:t>
            </a:r>
            <a:r>
              <a:rPr lang="en-GB" sz="1400" b="1" i="0" u="none" strike="noStrike" cap="none" dirty="0">
                <a:solidFill>
                  <a:schemeClr val="bg1"/>
                </a:solidFill>
                <a:latin typeface="Lora"/>
                <a:ea typeface="Lora"/>
                <a:cs typeface="Lora"/>
                <a:sym typeface="Lora"/>
              </a:rPr>
              <a:t>Coulomb counting</a:t>
            </a:r>
            <a:r>
              <a:rPr lang="en-GB" sz="1400" b="0" i="0" u="none" strike="noStrike" cap="none" dirty="0">
                <a:solidFill>
                  <a:schemeClr val="bg1"/>
                </a:solidFill>
                <a:latin typeface="Lora"/>
                <a:ea typeface="Lora"/>
                <a:cs typeface="Lora"/>
                <a:sym typeface="Lora"/>
              </a:rPr>
              <a:t> method</a:t>
            </a:r>
            <a:endParaRPr lang="en-GB" sz="1400" b="0" i="0" u="none" strike="noStrike" cap="none">
              <a:solidFill>
                <a:schemeClr val="bg1"/>
              </a:solidFill>
              <a:latin typeface="Lora"/>
              <a:ea typeface="Lora"/>
              <a:cs typeface="Lora"/>
            </a:endParaRP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a:solidFill>
                <a:schemeClr val="bg1"/>
              </a:solidFill>
              <a:latin typeface="Lora"/>
              <a:ea typeface="Lora"/>
              <a:cs typeface="Lora"/>
            </a:endParaRP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a:solidFill>
                <a:schemeClr val="bg1"/>
              </a:solidFill>
              <a:latin typeface="Lora"/>
              <a:ea typeface="Lora"/>
              <a:cs typeface="Lora"/>
            </a:endParaRPr>
          </a:p>
        </p:txBody>
      </p:sp>
      <p:sp>
        <p:nvSpPr>
          <p:cNvPr id="228" name="Google Shape;228;p17"/>
          <p:cNvSpPr/>
          <p:nvPr/>
        </p:nvSpPr>
        <p:spPr>
          <a:xfrm>
            <a:off x="1404800" y="3236024"/>
            <a:ext cx="883200" cy="708000"/>
          </a:xfrm>
          <a:prstGeom prst="roundRect">
            <a:avLst>
              <a:gd name="adj" fmla="val 16667"/>
            </a:avLst>
          </a:prstGeom>
          <a:solidFill>
            <a:srgbClr val="C9DAF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Proxima Nova"/>
                <a:ea typeface="Proxima Nova"/>
                <a:cs typeface="Proxima Nova"/>
                <a:sym typeface="Proxima Nova"/>
              </a:rPr>
              <a:t>Cells</a:t>
            </a:r>
            <a:endParaRPr sz="1200" b="1" i="0" u="none" strike="noStrike" cap="none">
              <a:solidFill>
                <a:srgbClr val="000000"/>
              </a:solidFill>
              <a:latin typeface="Proxima Nova"/>
              <a:ea typeface="Proxima Nova"/>
              <a:cs typeface="Proxima Nova"/>
              <a:sym typeface="Proxima Nova"/>
            </a:endParaRPr>
          </a:p>
        </p:txBody>
      </p:sp>
      <p:sp>
        <p:nvSpPr>
          <p:cNvPr id="229" name="Google Shape;229;p17"/>
          <p:cNvSpPr/>
          <p:nvPr/>
        </p:nvSpPr>
        <p:spPr>
          <a:xfrm>
            <a:off x="3831301" y="3236024"/>
            <a:ext cx="1101900" cy="751200"/>
          </a:xfrm>
          <a:prstGeom prst="roundRect">
            <a:avLst>
              <a:gd name="adj" fmla="val 16667"/>
            </a:avLst>
          </a:prstGeom>
          <a:solidFill>
            <a:srgbClr val="C9DAF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Slave boards</a:t>
            </a:r>
            <a:endParaRPr sz="1000" b="1" i="0" u="none" strike="noStrike" cap="none">
              <a:solidFill>
                <a:srgbClr val="000000"/>
              </a:solidFill>
              <a:latin typeface="Proxima Nova"/>
              <a:ea typeface="Proxima Nova"/>
              <a:cs typeface="Proxima Nova"/>
              <a:sym typeface="Proxima Nova"/>
            </a:endParaRPr>
          </a:p>
        </p:txBody>
      </p:sp>
      <p:sp>
        <p:nvSpPr>
          <p:cNvPr id="230" name="Google Shape;230;p17"/>
          <p:cNvSpPr/>
          <p:nvPr/>
        </p:nvSpPr>
        <p:spPr>
          <a:xfrm>
            <a:off x="6372031" y="3236024"/>
            <a:ext cx="1355400" cy="751200"/>
          </a:xfrm>
          <a:prstGeom prst="roundRect">
            <a:avLst>
              <a:gd name="adj" fmla="val 16667"/>
            </a:avLst>
          </a:prstGeom>
          <a:solidFill>
            <a:srgbClr val="C9DAF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Master board</a:t>
            </a:r>
            <a:endParaRPr sz="1000" b="1" i="0" u="none" strike="noStrike" cap="none">
              <a:solidFill>
                <a:srgbClr val="000000"/>
              </a:solidFill>
              <a:latin typeface="Proxima Nova"/>
              <a:ea typeface="Proxima Nova"/>
              <a:cs typeface="Proxima Nova"/>
              <a:sym typeface="Proxima Nova"/>
            </a:endParaRPr>
          </a:p>
        </p:txBody>
      </p:sp>
      <p:sp>
        <p:nvSpPr>
          <p:cNvPr id="231" name="Google Shape;231;p17"/>
          <p:cNvSpPr/>
          <p:nvPr/>
        </p:nvSpPr>
        <p:spPr>
          <a:xfrm>
            <a:off x="2451736" y="3633716"/>
            <a:ext cx="1215900" cy="437100"/>
          </a:xfrm>
          <a:prstGeom prst="rightArrow">
            <a:avLst>
              <a:gd name="adj1" fmla="val 50000"/>
              <a:gd name="adj2" fmla="val 50000"/>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1" i="0" u="none" strike="noStrike" cap="none">
                <a:solidFill>
                  <a:srgbClr val="000000"/>
                </a:solidFill>
                <a:latin typeface="Proxima Nova"/>
                <a:ea typeface="Proxima Nova"/>
                <a:cs typeface="Proxima Nova"/>
                <a:sym typeface="Proxima Nova"/>
              </a:rPr>
              <a:t>Cell parameters</a:t>
            </a:r>
            <a:endParaRPr sz="900" b="1" i="0" u="none" strike="noStrike" cap="none">
              <a:solidFill>
                <a:srgbClr val="000000"/>
              </a:solidFill>
              <a:latin typeface="Proxima Nova"/>
              <a:ea typeface="Proxima Nova"/>
              <a:cs typeface="Proxima Nova"/>
              <a:sym typeface="Proxima Nova"/>
            </a:endParaRPr>
          </a:p>
        </p:txBody>
      </p:sp>
      <p:sp>
        <p:nvSpPr>
          <p:cNvPr id="232" name="Google Shape;232;p17"/>
          <p:cNvSpPr/>
          <p:nvPr/>
        </p:nvSpPr>
        <p:spPr>
          <a:xfrm>
            <a:off x="2478984" y="3236024"/>
            <a:ext cx="1161300" cy="437100"/>
          </a:xfrm>
          <a:prstGeom prst="leftArrow">
            <a:avLst>
              <a:gd name="adj1" fmla="val 50000"/>
              <a:gd name="adj2" fmla="val 50000"/>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1" i="0" u="none" strike="noStrike" cap="none">
                <a:solidFill>
                  <a:srgbClr val="000000"/>
                </a:solidFill>
                <a:latin typeface="Proxima Nova"/>
                <a:ea typeface="Proxima Nova"/>
                <a:cs typeface="Proxima Nova"/>
                <a:sym typeface="Proxima Nova"/>
              </a:rPr>
              <a:t>Cell balancing</a:t>
            </a:r>
            <a:endParaRPr sz="900" b="1" i="0" u="none" strike="noStrike" cap="none">
              <a:solidFill>
                <a:srgbClr val="000000"/>
              </a:solidFill>
              <a:latin typeface="Proxima Nova"/>
              <a:ea typeface="Proxima Nova"/>
              <a:cs typeface="Proxima Nova"/>
              <a:sym typeface="Proxima Nova"/>
            </a:endParaRPr>
          </a:p>
        </p:txBody>
      </p:sp>
      <p:sp>
        <p:nvSpPr>
          <p:cNvPr id="233" name="Google Shape;233;p17"/>
          <p:cNvSpPr/>
          <p:nvPr/>
        </p:nvSpPr>
        <p:spPr>
          <a:xfrm>
            <a:off x="5116444" y="3375235"/>
            <a:ext cx="1121400" cy="473100"/>
          </a:xfrm>
          <a:prstGeom prst="rightArrow">
            <a:avLst>
              <a:gd name="adj1" fmla="val 50000"/>
              <a:gd name="adj2" fmla="val 50000"/>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Data transfer</a:t>
            </a:r>
            <a:endParaRPr sz="1000" b="1" i="0" u="none" strike="noStrike" cap="none">
              <a:solidFill>
                <a:srgbClr val="000000"/>
              </a:solidFill>
              <a:latin typeface="Proxima Nova"/>
              <a:ea typeface="Proxima Nova"/>
              <a:cs typeface="Proxima Nova"/>
              <a:sym typeface="Proxima Nova"/>
            </a:endParaRPr>
          </a:p>
        </p:txBody>
      </p:sp>
      <p:sp>
        <p:nvSpPr>
          <p:cNvPr id="234" name="Google Shape;234;p17"/>
          <p:cNvSpPr/>
          <p:nvPr/>
        </p:nvSpPr>
        <p:spPr>
          <a:xfrm>
            <a:off x="3434472" y="4385207"/>
            <a:ext cx="1737000" cy="632100"/>
          </a:xfrm>
          <a:prstGeom prst="roundRect">
            <a:avLst>
              <a:gd name="adj" fmla="val 16667"/>
            </a:avLst>
          </a:prstGeom>
          <a:solidFill>
            <a:srgbClr val="E0666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Proxima Nova"/>
                <a:ea typeface="Proxima Nova"/>
                <a:cs typeface="Proxima Nova"/>
                <a:sym typeface="Proxima Nova"/>
              </a:rPr>
              <a:t>Charger</a:t>
            </a:r>
            <a:endParaRPr sz="1200" b="1" i="0" u="none" strike="noStrike" cap="none">
              <a:solidFill>
                <a:srgbClr val="000000"/>
              </a:solidFill>
              <a:latin typeface="Proxima Nova"/>
              <a:ea typeface="Proxima Nova"/>
              <a:cs typeface="Proxima Nova"/>
              <a:sym typeface="Proxima Nova"/>
            </a:endParaRPr>
          </a:p>
        </p:txBody>
      </p:sp>
      <p:sp>
        <p:nvSpPr>
          <p:cNvPr id="235" name="Google Shape;235;p17"/>
          <p:cNvSpPr/>
          <p:nvPr/>
        </p:nvSpPr>
        <p:spPr>
          <a:xfrm rot="10800000">
            <a:off x="5310301" y="4226429"/>
            <a:ext cx="1702200" cy="747300"/>
          </a:xfrm>
          <a:prstGeom prst="bentArrow">
            <a:avLst>
              <a:gd name="adj1" fmla="val 25000"/>
              <a:gd name="adj2" fmla="val 25000"/>
              <a:gd name="adj3" fmla="val 25000"/>
              <a:gd name="adj4" fmla="val 43750"/>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36" name="Google Shape;236;p17"/>
          <p:cNvSpPr/>
          <p:nvPr/>
        </p:nvSpPr>
        <p:spPr>
          <a:xfrm rot="-5400000">
            <a:off x="2046533" y="3661961"/>
            <a:ext cx="751200" cy="1697400"/>
          </a:xfrm>
          <a:prstGeom prst="bentArrow">
            <a:avLst>
              <a:gd name="adj1" fmla="val 25000"/>
              <a:gd name="adj2" fmla="val 25000"/>
              <a:gd name="adj3" fmla="val 25000"/>
              <a:gd name="adj4" fmla="val 43750"/>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40"/>
        <p:cNvGrpSpPr/>
        <p:nvPr/>
      </p:nvGrpSpPr>
      <p:grpSpPr>
        <a:xfrm>
          <a:off x="0" y="0"/>
          <a:ext cx="0" cy="0"/>
          <a:chOff x="0" y="0"/>
          <a:chExt cx="0" cy="0"/>
        </a:xfrm>
      </p:grpSpPr>
      <p:sp>
        <p:nvSpPr>
          <p:cNvPr id="241" name="Google Shape;241;p18"/>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3000" dirty="0">
                <a:solidFill>
                  <a:srgbClr val="FF0000"/>
                </a:solidFill>
                <a:latin typeface="Kanit"/>
                <a:ea typeface="Kanit"/>
                <a:cs typeface="Kanit"/>
                <a:sym typeface="Kanit"/>
              </a:rPr>
              <a:t>CONTROL UNIT</a:t>
            </a:r>
            <a:endParaRPr lang="en-US" sz="3000">
              <a:solidFill>
                <a:srgbClr val="FF0000"/>
              </a:solidFill>
              <a:latin typeface="Kanit"/>
              <a:ea typeface="Kanit"/>
              <a:cs typeface="Kanit"/>
            </a:endParaRPr>
          </a:p>
        </p:txBody>
      </p:sp>
      <p:pic>
        <p:nvPicPr>
          <p:cNvPr id="242" name="Google Shape;242;p18"/>
          <p:cNvPicPr preferRelativeResize="0"/>
          <p:nvPr/>
        </p:nvPicPr>
        <p:blipFill rotWithShape="1">
          <a:blip r:embed="rId3">
            <a:alphaModFix/>
          </a:blip>
          <a:srcRect/>
          <a:stretch/>
        </p:blipFill>
        <p:spPr>
          <a:xfrm>
            <a:off x="5031600" y="964800"/>
            <a:ext cx="3600526" cy="1942800"/>
          </a:xfrm>
          <a:prstGeom prst="rect">
            <a:avLst/>
          </a:prstGeom>
          <a:noFill/>
          <a:ln>
            <a:noFill/>
          </a:ln>
        </p:spPr>
      </p:pic>
      <p:sp>
        <p:nvSpPr>
          <p:cNvPr id="243" name="Google Shape;243;p18"/>
          <p:cNvSpPr txBox="1"/>
          <p:nvPr/>
        </p:nvSpPr>
        <p:spPr>
          <a:xfrm>
            <a:off x="124400" y="572700"/>
            <a:ext cx="5050800" cy="2727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GB" sz="1400" b="0" i="0" u="none" strike="noStrike" cap="none" dirty="0">
                <a:solidFill>
                  <a:schemeClr val="bg1"/>
                </a:solidFill>
                <a:latin typeface="Lora"/>
                <a:ea typeface="Lora"/>
                <a:cs typeface="Lora"/>
                <a:sym typeface="Lora"/>
              </a:rPr>
              <a:t>ETAS 891 ECU is a robust and capable solution with the following features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Timing accuracy better than 1 µs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Time synchronization compliant with IEEE1588 Precision Time Protocol</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Robust metal housing (IP44)</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One </a:t>
            </a:r>
            <a:r>
              <a:rPr lang="en-GB" sz="1400" b="0" i="0" u="none" strike="noStrike" cap="none" dirty="0" err="1">
                <a:solidFill>
                  <a:schemeClr val="bg1"/>
                </a:solidFill>
                <a:latin typeface="Lora"/>
                <a:ea typeface="Lora"/>
                <a:cs typeface="Lora"/>
                <a:sym typeface="Lora"/>
              </a:rPr>
              <a:t>FlexRay</a:t>
            </a:r>
            <a:r>
              <a:rPr lang="en-GB" sz="1400" b="0" i="0" u="none" strike="noStrike" cap="none" dirty="0">
                <a:solidFill>
                  <a:schemeClr val="bg1"/>
                </a:solidFill>
                <a:latin typeface="Lora"/>
                <a:ea typeface="Lora"/>
                <a:cs typeface="Lora"/>
                <a:sym typeface="Lora"/>
              </a:rPr>
              <a:t> interface with two channels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Up to five CAN / CAN FD interfaces</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One LIN interface</a:t>
            </a:r>
            <a:endParaRPr lang="en-GB" sz="1400" b="0" i="0" u="none" strike="noStrike" cap="none">
              <a:solidFill>
                <a:schemeClr val="bg1"/>
              </a:solidFill>
              <a:latin typeface="Lora"/>
              <a:ea typeface="Lora"/>
              <a:cs typeface="Lora"/>
            </a:endParaRPr>
          </a:p>
          <a:p>
            <a:pPr marL="457200" marR="0" lvl="0" indent="-317500" algn="l" rtl="0">
              <a:lnSpc>
                <a:spcPct val="115000"/>
              </a:lnSpc>
              <a:spcBef>
                <a:spcPts val="0"/>
              </a:spcBef>
              <a:spcAft>
                <a:spcPts val="0"/>
              </a:spcAft>
              <a:buClr>
                <a:srgbClr val="FFFFFF"/>
              </a:buClr>
              <a:buSzPts val="1400"/>
              <a:buFont typeface="Lora"/>
              <a:buChar char="●"/>
            </a:pPr>
            <a:r>
              <a:rPr lang="en-GB" sz="1400" b="0" i="0" u="none" strike="noStrike" cap="none" dirty="0">
                <a:solidFill>
                  <a:schemeClr val="bg1"/>
                </a:solidFill>
                <a:latin typeface="Lora"/>
                <a:ea typeface="Lora"/>
                <a:cs typeface="Lora"/>
                <a:sym typeface="Lora"/>
              </a:rPr>
              <a:t>Wake-up on CAN, CAN FD, and </a:t>
            </a:r>
            <a:r>
              <a:rPr lang="en-GB" sz="1400" b="0" i="0" u="none" strike="noStrike" cap="none" dirty="0" err="1">
                <a:solidFill>
                  <a:schemeClr val="bg1"/>
                </a:solidFill>
                <a:latin typeface="Lora"/>
                <a:ea typeface="Lora"/>
                <a:cs typeface="Lora"/>
                <a:sym typeface="Lora"/>
              </a:rPr>
              <a:t>FlexRay</a:t>
            </a:r>
            <a:endParaRPr lang="en-GB" sz="1400" b="0" i="0" u="none" strike="noStrike" cap="none" err="1">
              <a:solidFill>
                <a:schemeClr val="bg1"/>
              </a:solidFill>
              <a:latin typeface="Lora"/>
              <a:ea typeface="Lora"/>
              <a:cs typeface="Lora"/>
            </a:endParaRP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a:solidFill>
                <a:schemeClr val="bg1"/>
              </a:solidFill>
              <a:latin typeface="Lora"/>
              <a:ea typeface="Lora"/>
              <a:cs typeface="Lora"/>
            </a:endParaRP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a:solidFill>
                <a:schemeClr val="bg1"/>
              </a:solidFill>
              <a:latin typeface="Lora"/>
              <a:ea typeface="Lora"/>
              <a:cs typeface="Lora"/>
            </a:endParaRPr>
          </a:p>
          <a:p>
            <a:pPr marL="0" marR="0" lvl="0" indent="0" algn="l" rtl="0">
              <a:lnSpc>
                <a:spcPct val="115000"/>
              </a:lnSpc>
              <a:spcBef>
                <a:spcPts val="0"/>
              </a:spcBef>
              <a:spcAft>
                <a:spcPts val="0"/>
              </a:spcAft>
              <a:buClr>
                <a:srgbClr val="000000"/>
              </a:buClr>
              <a:buSzPts val="1400"/>
              <a:buFont typeface="Arial"/>
              <a:buNone/>
            </a:pPr>
            <a:endParaRPr lang="en-GB" sz="1400" b="0" i="0" u="none" strike="noStrike" cap="none">
              <a:solidFill>
                <a:schemeClr val="bg1"/>
              </a:solidFill>
              <a:latin typeface="Lora"/>
              <a:ea typeface="Lora"/>
              <a:cs typeface="Lora"/>
            </a:endParaRPr>
          </a:p>
        </p:txBody>
      </p:sp>
      <p:sp>
        <p:nvSpPr>
          <p:cNvPr id="244" name="Google Shape;244;p18"/>
          <p:cNvSpPr txBox="1"/>
          <p:nvPr/>
        </p:nvSpPr>
        <p:spPr>
          <a:xfrm>
            <a:off x="185000" y="3401225"/>
            <a:ext cx="4056000" cy="1409100"/>
          </a:xfrm>
          <a:prstGeom prst="rect">
            <a:avLst/>
          </a:prstGeom>
          <a:solidFill>
            <a:srgbClr val="FFF2CC"/>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GB" sz="1500" b="1" i="0" u="none" strike="noStrike" cap="none">
                <a:solidFill>
                  <a:srgbClr val="000000"/>
                </a:solidFill>
                <a:latin typeface="Lora"/>
                <a:ea typeface="Lora"/>
                <a:cs typeface="Lora"/>
                <a:sym typeface="Lora"/>
              </a:rPr>
              <a:t>Flexray Interface</a:t>
            </a:r>
            <a:endParaRPr sz="1500" b="1" i="0" u="none" strike="noStrike" cap="none">
              <a:solidFill>
                <a:srgbClr val="000000"/>
              </a:solidFill>
              <a:latin typeface="Lora"/>
              <a:ea typeface="Lora"/>
              <a:cs typeface="Lora"/>
              <a:sym typeface="Lora"/>
            </a:endParaRPr>
          </a:p>
          <a:p>
            <a:pPr marL="457200" marR="0" lvl="0" indent="-317500" algn="l" rtl="0">
              <a:lnSpc>
                <a:spcPct val="115000"/>
              </a:lnSpc>
              <a:spcBef>
                <a:spcPts val="0"/>
              </a:spcBef>
              <a:spcAft>
                <a:spcPts val="0"/>
              </a:spcAft>
              <a:buClr>
                <a:srgbClr val="000000"/>
              </a:buClr>
              <a:buSzPts val="1400"/>
              <a:buFont typeface="Lora"/>
              <a:buChar char="●"/>
            </a:pPr>
            <a:r>
              <a:rPr lang="en-GB" sz="1400" b="0" i="0" u="none" strike="noStrike" cap="none">
                <a:solidFill>
                  <a:srgbClr val="000000"/>
                </a:solidFill>
                <a:latin typeface="Lora"/>
                <a:ea typeface="Lora"/>
                <a:cs typeface="Lora"/>
                <a:sym typeface="Lora"/>
              </a:rPr>
              <a:t>Used for safety critical signal communication like Brake Plausibility device, Airbag actuation signal etc..</a:t>
            </a:r>
            <a:endParaRPr sz="1400" b="0" i="0" u="none" strike="noStrike" cap="none">
              <a:solidFill>
                <a:srgbClr val="000000"/>
              </a:solidFill>
              <a:latin typeface="Lora"/>
              <a:ea typeface="Lora"/>
              <a:cs typeface="Lora"/>
              <a:sym typeface="Lora"/>
            </a:endParaRPr>
          </a:p>
          <a:p>
            <a:pPr marL="457200" marR="0" lvl="0" indent="-317500" algn="l" rtl="0">
              <a:lnSpc>
                <a:spcPct val="115000"/>
              </a:lnSpc>
              <a:spcBef>
                <a:spcPts val="0"/>
              </a:spcBef>
              <a:spcAft>
                <a:spcPts val="0"/>
              </a:spcAft>
              <a:buClr>
                <a:srgbClr val="000000"/>
              </a:buClr>
              <a:buSzPts val="1400"/>
              <a:buFont typeface="Lora"/>
              <a:buChar char="●"/>
            </a:pPr>
            <a:r>
              <a:rPr lang="en-GB" sz="1400" b="0" i="0" u="none" strike="noStrike" cap="none">
                <a:solidFill>
                  <a:srgbClr val="000000"/>
                </a:solidFill>
                <a:latin typeface="Lora"/>
                <a:ea typeface="Lora"/>
                <a:cs typeface="Lora"/>
                <a:sym typeface="Lora"/>
              </a:rPr>
              <a:t>Faster and more reliable than CAN </a:t>
            </a:r>
            <a:endParaRPr sz="1400" b="0" i="0" u="none" strike="noStrike" cap="none">
              <a:solidFill>
                <a:srgbClr val="000000"/>
              </a:solidFill>
              <a:latin typeface="Lora"/>
              <a:ea typeface="Lora"/>
              <a:cs typeface="Lora"/>
              <a:sym typeface="Lora"/>
            </a:endParaRPr>
          </a:p>
        </p:txBody>
      </p:sp>
      <p:sp>
        <p:nvSpPr>
          <p:cNvPr id="245" name="Google Shape;245;p18"/>
          <p:cNvSpPr txBox="1"/>
          <p:nvPr/>
        </p:nvSpPr>
        <p:spPr>
          <a:xfrm>
            <a:off x="4616800" y="3525125"/>
            <a:ext cx="4056000" cy="1161300"/>
          </a:xfrm>
          <a:prstGeom prst="rect">
            <a:avLst/>
          </a:prstGeom>
          <a:solidFill>
            <a:srgbClr val="FFF2CC"/>
          </a:soli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GB" sz="1500" b="1" i="0" u="none" strike="noStrike" cap="none">
                <a:solidFill>
                  <a:srgbClr val="000000"/>
                </a:solidFill>
                <a:latin typeface="Lora"/>
                <a:ea typeface="Lora"/>
                <a:cs typeface="Lora"/>
                <a:sym typeface="Lora"/>
              </a:rPr>
              <a:t>CAN Interfaces</a:t>
            </a:r>
            <a:endParaRPr sz="1500" b="1" i="0" u="none" strike="noStrike" cap="none">
              <a:solidFill>
                <a:srgbClr val="000000"/>
              </a:solidFill>
              <a:latin typeface="Lora"/>
              <a:ea typeface="Lora"/>
              <a:cs typeface="Lora"/>
              <a:sym typeface="Lora"/>
            </a:endParaRPr>
          </a:p>
          <a:p>
            <a:pPr marL="457200" marR="0" lvl="0" indent="-317500" algn="l" rtl="0">
              <a:lnSpc>
                <a:spcPct val="115000"/>
              </a:lnSpc>
              <a:spcBef>
                <a:spcPts val="0"/>
              </a:spcBef>
              <a:spcAft>
                <a:spcPts val="0"/>
              </a:spcAft>
              <a:buClr>
                <a:srgbClr val="000000"/>
              </a:buClr>
              <a:buSzPts val="1400"/>
              <a:buFont typeface="Lora"/>
              <a:buChar char="●"/>
            </a:pPr>
            <a:r>
              <a:rPr lang="en-GB" sz="1400" b="0" i="0" u="none" strike="noStrike" cap="none">
                <a:solidFill>
                  <a:srgbClr val="000000"/>
                </a:solidFill>
                <a:latin typeface="Lora"/>
                <a:ea typeface="Lora"/>
                <a:cs typeface="Lora"/>
                <a:sym typeface="Lora"/>
              </a:rPr>
              <a:t>Used for non-safety critical signal communication like windshield viper, window screen commands etc..</a:t>
            </a:r>
            <a:endParaRPr sz="1400" b="0" i="0" u="none" strike="noStrike" cap="none">
              <a:solidFill>
                <a:srgbClr val="000000"/>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3000" dirty="0">
                <a:solidFill>
                  <a:srgbClr val="FF0000"/>
                </a:solidFill>
                <a:latin typeface="Kanit"/>
                <a:ea typeface="Kanit"/>
                <a:cs typeface="Kanit"/>
                <a:sym typeface="Kanit"/>
              </a:rPr>
              <a:t>SAFETY CIRCUITS</a:t>
            </a:r>
            <a:endParaRPr lang="en-US" sz="3000">
              <a:solidFill>
                <a:srgbClr val="FF0000"/>
              </a:solidFill>
              <a:latin typeface="Kanit"/>
              <a:ea typeface="Kanit"/>
              <a:cs typeface="Kanit"/>
            </a:endParaRPr>
          </a:p>
        </p:txBody>
      </p:sp>
      <p:sp>
        <p:nvSpPr>
          <p:cNvPr id="251" name="Google Shape;251;p19"/>
          <p:cNvSpPr txBox="1">
            <a:spLocks noGrp="1"/>
          </p:cNvSpPr>
          <p:nvPr>
            <p:ph type="body" idx="1"/>
          </p:nvPr>
        </p:nvSpPr>
        <p:spPr>
          <a:xfrm>
            <a:off x="0" y="572700"/>
            <a:ext cx="8629200" cy="1891500"/>
          </a:xfrm>
          <a:prstGeom prst="rect">
            <a:avLst/>
          </a:prstGeom>
          <a:noFill/>
          <a:ln>
            <a:noFill/>
          </a:ln>
        </p:spPr>
        <p:txBody>
          <a:bodyPr spcFirstLastPara="1" wrap="square" lIns="91425" tIns="91425" rIns="91425" bIns="91425" anchor="t" anchorCtr="0">
            <a:noAutofit/>
          </a:bodyPr>
          <a:lstStyle/>
          <a:p>
            <a:pPr marL="0" indent="0">
              <a:buNone/>
            </a:pPr>
            <a:r>
              <a:rPr lang="en-GB" sz="1400" b="1" dirty="0">
                <a:solidFill>
                  <a:srgbClr val="FF0000"/>
                </a:solidFill>
                <a:latin typeface="Lora"/>
                <a:ea typeface="Lora"/>
                <a:cs typeface="Lora"/>
                <a:sym typeface="Lora"/>
              </a:rPr>
              <a:t>Brake Plausibility Device</a:t>
            </a:r>
            <a:r>
              <a:rPr lang="en-GB" sz="1400" dirty="0">
                <a:solidFill>
                  <a:srgbClr val="FF0000"/>
                </a:solidFill>
                <a:latin typeface="Lora"/>
                <a:ea typeface="Lora"/>
                <a:cs typeface="Lora"/>
                <a:sym typeface="Lora"/>
              </a:rPr>
              <a:t> </a:t>
            </a:r>
            <a:endParaRPr lang="en-US" sz="1400">
              <a:solidFill>
                <a:srgbClr val="FF0000"/>
              </a:solidFill>
              <a:latin typeface="Lora"/>
              <a:ea typeface="Lora"/>
              <a:cs typeface="Lora"/>
            </a:endParaRPr>
          </a:p>
          <a:p>
            <a:pPr marL="457200" lvl="0" indent="-317500" algn="l" rtl="0">
              <a:lnSpc>
                <a:spcPct val="115000"/>
              </a:lnSpc>
              <a:spcBef>
                <a:spcPts val="1200"/>
              </a:spcBef>
              <a:spcAft>
                <a:spcPts val="0"/>
              </a:spcAft>
              <a:buClr>
                <a:srgbClr val="FFFFFF"/>
              </a:buClr>
              <a:buSzPts val="1400"/>
              <a:buFont typeface="Lora"/>
              <a:buChar char="●"/>
            </a:pPr>
            <a:r>
              <a:rPr lang="en-GB" sz="1400" dirty="0">
                <a:solidFill>
                  <a:srgbClr val="000000"/>
                </a:solidFill>
                <a:latin typeface="Lora"/>
                <a:ea typeface="Lora"/>
                <a:cs typeface="Lora"/>
                <a:sym typeface="Lora"/>
              </a:rPr>
              <a:t>This safety device switches the car off </a:t>
            </a:r>
            <a:r>
              <a:rPr lang="en-GB" sz="1400" dirty="0" err="1">
                <a:solidFill>
                  <a:srgbClr val="000000"/>
                </a:solidFill>
                <a:latin typeface="Lora"/>
                <a:ea typeface="Lora"/>
                <a:cs typeface="Lora"/>
                <a:sym typeface="Lora"/>
              </a:rPr>
              <a:t>incase</a:t>
            </a:r>
            <a:r>
              <a:rPr lang="en-GB" sz="1400" dirty="0">
                <a:solidFill>
                  <a:srgbClr val="000000"/>
                </a:solidFill>
                <a:latin typeface="Lora"/>
                <a:ea typeface="Lora"/>
                <a:cs typeface="Lora"/>
                <a:sym typeface="Lora"/>
              </a:rPr>
              <a:t> the accelerator pedal gets stuck while driving.</a:t>
            </a:r>
            <a:endParaRPr sz="1400">
              <a:solidFill>
                <a:srgbClr val="000000"/>
              </a:solidFill>
              <a:latin typeface="Lora"/>
              <a:ea typeface="Lora"/>
              <a:cs typeface="Lora"/>
            </a:endParaRPr>
          </a:p>
          <a:p>
            <a:pPr marL="457200" lvl="0" indent="-317500" algn="l"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The inputs to this device are </a:t>
            </a:r>
            <a:r>
              <a:rPr lang="en-GB" sz="1400" b="1" dirty="0">
                <a:solidFill>
                  <a:srgbClr val="000000"/>
                </a:solidFill>
                <a:latin typeface="Lora"/>
                <a:ea typeface="Lora"/>
                <a:cs typeface="Lora"/>
                <a:sym typeface="Lora"/>
              </a:rPr>
              <a:t>Motor Power</a:t>
            </a:r>
            <a:r>
              <a:rPr lang="en-GB" sz="1400" dirty="0">
                <a:solidFill>
                  <a:srgbClr val="000000"/>
                </a:solidFill>
                <a:latin typeface="Lora"/>
                <a:ea typeface="Lora"/>
                <a:cs typeface="Lora"/>
                <a:sym typeface="Lora"/>
              </a:rPr>
              <a:t> and </a:t>
            </a:r>
            <a:r>
              <a:rPr lang="en-GB" sz="1400" b="1" dirty="0">
                <a:solidFill>
                  <a:srgbClr val="000000"/>
                </a:solidFill>
                <a:latin typeface="Lora"/>
                <a:ea typeface="Lora"/>
                <a:cs typeface="Lora"/>
                <a:sym typeface="Lora"/>
              </a:rPr>
              <a:t>Brake Pressure</a:t>
            </a:r>
            <a:r>
              <a:rPr lang="en-GB" sz="1400" dirty="0">
                <a:solidFill>
                  <a:srgbClr val="000000"/>
                </a:solidFill>
                <a:latin typeface="Lora"/>
                <a:ea typeface="Lora"/>
                <a:cs typeface="Lora"/>
                <a:sym typeface="Lora"/>
              </a:rPr>
              <a:t> Sensor. This device signals the safe state of the vehicle based on these inputs.</a:t>
            </a:r>
            <a:endParaRPr sz="1400">
              <a:solidFill>
                <a:srgbClr val="000000"/>
              </a:solidFill>
              <a:latin typeface="Lora"/>
              <a:ea typeface="Lora"/>
              <a:cs typeface="Lora"/>
            </a:endParaRPr>
          </a:p>
          <a:p>
            <a:pPr marL="457200" lvl="0" indent="-317500" algn="l"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If both Motor Power and Brake Pressure values together are beyond a set threshold value for more than </a:t>
            </a:r>
            <a:r>
              <a:rPr lang="en-GB" sz="1400" b="1" dirty="0">
                <a:solidFill>
                  <a:srgbClr val="000000"/>
                </a:solidFill>
                <a:latin typeface="Lora"/>
                <a:ea typeface="Lora"/>
                <a:cs typeface="Lora"/>
                <a:sym typeface="Lora"/>
              </a:rPr>
              <a:t>1 second</a:t>
            </a:r>
            <a:r>
              <a:rPr lang="en-GB" sz="1400" dirty="0">
                <a:solidFill>
                  <a:srgbClr val="000000"/>
                </a:solidFill>
                <a:latin typeface="Lora"/>
                <a:ea typeface="Lora"/>
                <a:cs typeface="Lora"/>
                <a:sym typeface="Lora"/>
              </a:rPr>
              <a:t>, it signifies accelerator pedal getting stuck and this device kills the vehicle.</a:t>
            </a:r>
            <a:endParaRPr sz="1400">
              <a:solidFill>
                <a:srgbClr val="000000"/>
              </a:solidFill>
              <a:latin typeface="Lora"/>
              <a:ea typeface="Lora"/>
              <a:cs typeface="Lora"/>
            </a:endParaRPr>
          </a:p>
          <a:p>
            <a:pPr marL="0" lvl="0" indent="0" algn="l" rtl="0">
              <a:lnSpc>
                <a:spcPct val="115000"/>
              </a:lnSpc>
              <a:spcBef>
                <a:spcPts val="1200"/>
              </a:spcBef>
              <a:spcAft>
                <a:spcPts val="0"/>
              </a:spcAft>
              <a:buSzPts val="1800"/>
              <a:buNone/>
            </a:pPr>
            <a:endParaRPr sz="1400">
              <a:solidFill>
                <a:srgbClr val="FFFFFF"/>
              </a:solidFill>
              <a:latin typeface="Lora"/>
              <a:ea typeface="Lora"/>
              <a:cs typeface="Lora"/>
              <a:sym typeface="Lora"/>
            </a:endParaRPr>
          </a:p>
          <a:p>
            <a:pPr marL="457200" lvl="0" indent="0" algn="l" rtl="0">
              <a:lnSpc>
                <a:spcPct val="115000"/>
              </a:lnSpc>
              <a:spcBef>
                <a:spcPts val="1200"/>
              </a:spcBef>
              <a:spcAft>
                <a:spcPts val="1200"/>
              </a:spcAft>
              <a:buSzPts val="1800"/>
              <a:buNone/>
            </a:pPr>
            <a:endParaRPr sz="1400">
              <a:latin typeface="Lora"/>
              <a:ea typeface="Lora"/>
              <a:cs typeface="Lora"/>
              <a:sym typeface="Lora"/>
            </a:endParaRPr>
          </a:p>
        </p:txBody>
      </p:sp>
      <p:pic>
        <p:nvPicPr>
          <p:cNvPr id="252" name="Google Shape;252;p19"/>
          <p:cNvPicPr preferRelativeResize="0"/>
          <p:nvPr/>
        </p:nvPicPr>
        <p:blipFill rotWithShape="1">
          <a:blip r:embed="rId3">
            <a:alphaModFix/>
          </a:blip>
          <a:srcRect/>
          <a:stretch/>
        </p:blipFill>
        <p:spPr>
          <a:xfrm>
            <a:off x="5847124" y="2765904"/>
            <a:ext cx="3094375" cy="2114901"/>
          </a:xfrm>
          <a:prstGeom prst="rect">
            <a:avLst/>
          </a:prstGeom>
          <a:noFill/>
          <a:ln w="12700" cap="flat" cmpd="sng">
            <a:solidFill>
              <a:srgbClr val="E10012"/>
            </a:solidFill>
            <a:prstDash val="solid"/>
            <a:round/>
            <a:headEnd type="none" w="sm" len="sm"/>
            <a:tailEnd type="none" w="sm" len="sm"/>
          </a:ln>
        </p:spPr>
      </p:pic>
      <p:sp>
        <p:nvSpPr>
          <p:cNvPr id="253" name="Google Shape;253;p19"/>
          <p:cNvSpPr txBox="1"/>
          <p:nvPr/>
        </p:nvSpPr>
        <p:spPr>
          <a:xfrm>
            <a:off x="0" y="2409100"/>
            <a:ext cx="5847000" cy="3340200"/>
          </a:xfrm>
          <a:prstGeom prst="rect">
            <a:avLst/>
          </a:prstGeom>
          <a:noFill/>
          <a:ln>
            <a:noFill/>
          </a:ln>
        </p:spPr>
        <p:txBody>
          <a:bodyPr spcFirstLastPara="1" wrap="square" lIns="91425" tIns="91425" rIns="91425" bIns="91425" anchor="t" anchorCtr="0">
            <a:spAutoFit/>
          </a:bodyPr>
          <a:lstStyle/>
          <a:p>
            <a:pPr>
              <a:lnSpc>
                <a:spcPct val="115000"/>
              </a:lnSpc>
              <a:buSzPts val="1400"/>
            </a:pPr>
            <a:r>
              <a:rPr lang="en-GB" sz="1400" b="1" i="0" u="none" strike="noStrike" cap="none" dirty="0">
                <a:solidFill>
                  <a:srgbClr val="FF0000"/>
                </a:solidFill>
                <a:latin typeface="Lora"/>
                <a:ea typeface="Lora"/>
                <a:cs typeface="Lora"/>
                <a:sym typeface="Lora"/>
              </a:rPr>
              <a:t>Insulation Monitoring Device</a:t>
            </a:r>
            <a:r>
              <a:rPr lang="en-GB" dirty="0">
                <a:solidFill>
                  <a:srgbClr val="FF0000"/>
                </a:solidFill>
                <a:latin typeface="Lora"/>
                <a:ea typeface="Lora"/>
                <a:cs typeface="Lora"/>
                <a:sym typeface="Lora"/>
              </a:rPr>
              <a:t> </a:t>
            </a:r>
            <a:endParaRPr lang="en-US" sz="1400" b="0" i="0" u="none" strike="noStrike" cap="none">
              <a:solidFill>
                <a:srgbClr val="FF0000"/>
              </a:solidFill>
              <a:latin typeface="Lora"/>
              <a:ea typeface="Lora"/>
              <a:cs typeface="Lora"/>
            </a:endParaRPr>
          </a:p>
          <a:p>
            <a:pPr marL="457200" marR="0" lvl="0" indent="-317500" algn="l" rtl="0">
              <a:lnSpc>
                <a:spcPct val="115000"/>
              </a:lnSpc>
              <a:spcBef>
                <a:spcPts val="1200"/>
              </a:spcBef>
              <a:spcAft>
                <a:spcPts val="0"/>
              </a:spcAft>
              <a:buClr>
                <a:schemeClr val="dk1"/>
              </a:buClr>
              <a:buSzPts val="1400"/>
              <a:buFont typeface="Lora"/>
              <a:buChar char="●"/>
            </a:pPr>
            <a:r>
              <a:rPr lang="en-GB" sz="1400" b="0" i="0" u="none" strike="noStrike" cap="none" dirty="0">
                <a:latin typeface="Lora"/>
                <a:ea typeface="Lora"/>
                <a:cs typeface="Lora"/>
                <a:sym typeface="Lora"/>
              </a:rPr>
              <a:t>This safety device is used to monitor the insulation between Low Voltage and High Voltage system in the vehicle.</a:t>
            </a:r>
            <a:endParaRPr lang="en-GB" sz="1400" b="0" i="0" u="none" strike="noStrike" cap="none">
              <a:latin typeface="Lora"/>
              <a:ea typeface="Lora"/>
              <a:cs typeface="Lora"/>
            </a:endParaRPr>
          </a:p>
          <a:p>
            <a:pPr marL="457200" marR="0" lvl="0" indent="-317500" algn="l" rtl="0">
              <a:lnSpc>
                <a:spcPct val="115000"/>
              </a:lnSpc>
              <a:spcBef>
                <a:spcPts val="0"/>
              </a:spcBef>
              <a:spcAft>
                <a:spcPts val="0"/>
              </a:spcAft>
              <a:buClr>
                <a:schemeClr val="dk1"/>
              </a:buClr>
              <a:buSzPts val="1400"/>
              <a:buFont typeface="Lora"/>
              <a:buChar char="●"/>
            </a:pPr>
            <a:r>
              <a:rPr lang="en-GB" sz="1400" b="0" i="0" u="none" strike="noStrike" cap="none" dirty="0">
                <a:latin typeface="Lora"/>
                <a:ea typeface="Lora"/>
                <a:cs typeface="Lora"/>
                <a:sym typeface="Lora"/>
              </a:rPr>
              <a:t>The insulation monitoring device is connected between the live supply conductors and earth.</a:t>
            </a:r>
            <a:endParaRPr lang="en-GB" sz="1400" b="0" i="0" u="none" strike="noStrike" cap="none">
              <a:latin typeface="Lora"/>
              <a:ea typeface="Lora"/>
              <a:cs typeface="Lora"/>
            </a:endParaRPr>
          </a:p>
          <a:p>
            <a:pPr marL="457200" marR="0" lvl="0" indent="-317500" algn="l" rtl="0">
              <a:lnSpc>
                <a:spcPct val="115000"/>
              </a:lnSpc>
              <a:spcBef>
                <a:spcPts val="0"/>
              </a:spcBef>
              <a:spcAft>
                <a:spcPts val="0"/>
              </a:spcAft>
              <a:buClr>
                <a:schemeClr val="dk1"/>
              </a:buClr>
              <a:buSzPts val="1400"/>
              <a:buFont typeface="Lora"/>
              <a:buChar char="●"/>
            </a:pPr>
            <a:r>
              <a:rPr lang="en-GB" sz="1400" b="0" i="0" u="none" strike="noStrike" cap="none" dirty="0">
                <a:latin typeface="Lora"/>
                <a:ea typeface="Lora"/>
                <a:cs typeface="Lora"/>
                <a:sym typeface="Lora"/>
              </a:rPr>
              <a:t>In the event of an insulation fault, the measuring circuit between the system and earth is closed and current proportional to insulation fault flows through the device. If the fault is beyond the threshold then “unsafe” state is signalled.</a:t>
            </a:r>
            <a:endParaRPr lang="en-GB" sz="1400" b="0" i="0" u="none" strike="noStrike" cap="none">
              <a:latin typeface="Lora"/>
              <a:ea typeface="Lora"/>
              <a:cs typeface="Lora"/>
            </a:endParaRPr>
          </a:p>
          <a:p>
            <a:pPr marL="0" marR="0" lvl="0" indent="0" algn="l" rtl="0">
              <a:lnSpc>
                <a:spcPct val="115000"/>
              </a:lnSpc>
              <a:spcBef>
                <a:spcPts val="1200"/>
              </a:spcBef>
              <a:spcAft>
                <a:spcPts val="0"/>
              </a:spcAft>
              <a:buClr>
                <a:srgbClr val="000000"/>
              </a:buClr>
              <a:buSzPts val="1400"/>
              <a:buFont typeface="Arial"/>
              <a:buNone/>
            </a:pPr>
            <a:endParaRPr sz="1400" b="0" i="0" u="none" strike="noStrike" cap="none">
              <a:solidFill>
                <a:schemeClr val="dk1"/>
              </a:solidFill>
              <a:latin typeface="Lora"/>
              <a:ea typeface="Lora"/>
              <a:cs typeface="Lora"/>
              <a:sym typeface="Lora"/>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57"/>
        <p:cNvGrpSpPr/>
        <p:nvPr/>
      </p:nvGrpSpPr>
      <p:grpSpPr>
        <a:xfrm>
          <a:off x="0" y="0"/>
          <a:ext cx="0" cy="0"/>
          <a:chOff x="0" y="0"/>
          <a:chExt cx="0" cy="0"/>
        </a:xfrm>
      </p:grpSpPr>
      <p:sp>
        <p:nvSpPr>
          <p:cNvPr id="258" name="Google Shape;258;p20"/>
          <p:cNvSpPr txBox="1">
            <a:spLocks noGrp="1"/>
          </p:cNvSpPr>
          <p:nvPr>
            <p:ph type="body" idx="4294967295"/>
          </p:nvPr>
        </p:nvSpPr>
        <p:spPr>
          <a:xfrm>
            <a:off x="84600" y="2855400"/>
            <a:ext cx="5250600" cy="1967100"/>
          </a:xfrm>
          <a:prstGeom prst="rect">
            <a:avLst/>
          </a:prstGeom>
          <a:noFill/>
          <a:ln>
            <a:noFill/>
          </a:ln>
        </p:spPr>
        <p:txBody>
          <a:bodyPr spcFirstLastPara="1" wrap="square" lIns="91425" tIns="91425" rIns="91425" bIns="91425" anchor="t" anchorCtr="0">
            <a:noAutofit/>
          </a:bodyPr>
          <a:lstStyle/>
          <a:p>
            <a:pPr marL="0" indent="0">
              <a:buNone/>
            </a:pPr>
            <a:r>
              <a:rPr lang="en-GB" sz="1400" b="1" dirty="0">
                <a:solidFill>
                  <a:srgbClr val="FF0000"/>
                </a:solidFill>
                <a:latin typeface="Lora"/>
                <a:ea typeface="Lora"/>
                <a:cs typeface="Lora"/>
                <a:sym typeface="Lora"/>
              </a:rPr>
              <a:t>Air Bags </a:t>
            </a:r>
            <a:r>
              <a:rPr lang="en-GB" sz="1400" dirty="0">
                <a:solidFill>
                  <a:srgbClr val="FF0000"/>
                </a:solidFill>
                <a:latin typeface="Lora"/>
                <a:ea typeface="Lora"/>
                <a:cs typeface="Lora"/>
                <a:sym typeface="Lora"/>
              </a:rPr>
              <a:t> </a:t>
            </a:r>
            <a:endParaRPr lang="en-US" sz="1400">
              <a:solidFill>
                <a:srgbClr val="FF0000"/>
              </a:solidFill>
              <a:latin typeface="Lora"/>
              <a:ea typeface="Lora"/>
              <a:cs typeface="Lora"/>
            </a:endParaRPr>
          </a:p>
          <a:p>
            <a:pPr marL="457200" lvl="0" indent="-317500" algn="l" rtl="0">
              <a:lnSpc>
                <a:spcPct val="115000"/>
              </a:lnSpc>
              <a:spcBef>
                <a:spcPts val="1200"/>
              </a:spcBef>
              <a:spcAft>
                <a:spcPts val="0"/>
              </a:spcAft>
              <a:buClr>
                <a:srgbClr val="FFFFFF"/>
              </a:buClr>
              <a:buSzPts val="1400"/>
              <a:buFont typeface="Lora"/>
              <a:buChar char="●"/>
            </a:pPr>
            <a:r>
              <a:rPr lang="en-GB" sz="1400" dirty="0">
                <a:solidFill>
                  <a:srgbClr val="000000"/>
                </a:solidFill>
                <a:latin typeface="Lora"/>
                <a:ea typeface="Lora"/>
                <a:cs typeface="Lora"/>
                <a:sym typeface="Lora"/>
              </a:rPr>
              <a:t>This helps in protecting the passengers during a crash.</a:t>
            </a:r>
            <a:endParaRPr sz="1400">
              <a:solidFill>
                <a:srgbClr val="000000"/>
              </a:solidFill>
              <a:latin typeface="Lora"/>
              <a:ea typeface="Lora"/>
              <a:cs typeface="Lora"/>
            </a:endParaRPr>
          </a:p>
          <a:p>
            <a:pPr marL="457200" lvl="0" indent="-317500" algn="l" rtl="0">
              <a:lnSpc>
                <a:spcPct val="115000"/>
              </a:lnSpc>
              <a:spcBef>
                <a:spcPts val="0"/>
              </a:spcBef>
              <a:spcAft>
                <a:spcPts val="0"/>
              </a:spcAft>
              <a:buClr>
                <a:srgbClr val="FFFFFF"/>
              </a:buClr>
              <a:buSzPts val="1400"/>
              <a:buFont typeface="Lora"/>
              <a:buChar char="●"/>
            </a:pPr>
            <a:r>
              <a:rPr lang="en-GB" sz="1400" dirty="0">
                <a:solidFill>
                  <a:srgbClr val="000000"/>
                </a:solidFill>
                <a:latin typeface="Lora"/>
                <a:ea typeface="Lora"/>
                <a:cs typeface="Lora"/>
                <a:sym typeface="Lora"/>
              </a:rPr>
              <a:t>High amount of deceleration during a crash is detected by the crash sensor and this signal is used to then trigger inflation units to actuate air-bag deployment.</a:t>
            </a:r>
            <a:endParaRPr sz="1400">
              <a:solidFill>
                <a:srgbClr val="000000"/>
              </a:solidFill>
              <a:latin typeface="Lora"/>
              <a:ea typeface="Lora"/>
              <a:cs typeface="Lora"/>
            </a:endParaRPr>
          </a:p>
          <a:p>
            <a:pPr marL="914400" lvl="0" indent="0" algn="l" rtl="0">
              <a:lnSpc>
                <a:spcPct val="115000"/>
              </a:lnSpc>
              <a:spcBef>
                <a:spcPts val="1200"/>
              </a:spcBef>
              <a:spcAft>
                <a:spcPts val="1200"/>
              </a:spcAft>
              <a:buSzPts val="1800"/>
              <a:buNone/>
            </a:pPr>
            <a:endParaRPr sz="1400">
              <a:solidFill>
                <a:schemeClr val="dk1"/>
              </a:solidFill>
              <a:latin typeface="Lora"/>
              <a:ea typeface="Lora"/>
              <a:cs typeface="Lora"/>
              <a:sym typeface="Lora"/>
            </a:endParaRPr>
          </a:p>
        </p:txBody>
      </p:sp>
      <p:pic>
        <p:nvPicPr>
          <p:cNvPr id="259" name="Google Shape;259;p20"/>
          <p:cNvPicPr preferRelativeResize="0"/>
          <p:nvPr/>
        </p:nvPicPr>
        <p:blipFill rotWithShape="1">
          <a:blip r:embed="rId3">
            <a:alphaModFix/>
          </a:blip>
          <a:srcRect/>
          <a:stretch/>
        </p:blipFill>
        <p:spPr>
          <a:xfrm>
            <a:off x="5454199" y="2450650"/>
            <a:ext cx="2967975" cy="2611000"/>
          </a:xfrm>
          <a:prstGeom prst="rect">
            <a:avLst/>
          </a:prstGeom>
          <a:noFill/>
          <a:ln w="12700" cap="flat" cmpd="sng">
            <a:solidFill>
              <a:srgbClr val="E10012"/>
            </a:solidFill>
            <a:prstDash val="solid"/>
            <a:round/>
            <a:headEnd type="none" w="sm" len="sm"/>
            <a:tailEnd type="none" w="sm" len="sm"/>
          </a:ln>
        </p:spPr>
      </p:pic>
      <p:pic>
        <p:nvPicPr>
          <p:cNvPr id="260" name="Google Shape;260;p20"/>
          <p:cNvPicPr preferRelativeResize="0"/>
          <p:nvPr/>
        </p:nvPicPr>
        <p:blipFill rotWithShape="1">
          <a:blip r:embed="rId4">
            <a:alphaModFix/>
          </a:blip>
          <a:srcRect t="3091" r="2901"/>
          <a:stretch/>
        </p:blipFill>
        <p:spPr>
          <a:xfrm>
            <a:off x="4470300" y="300850"/>
            <a:ext cx="4412975" cy="1759475"/>
          </a:xfrm>
          <a:prstGeom prst="rect">
            <a:avLst/>
          </a:prstGeom>
          <a:noFill/>
          <a:ln w="12700" cap="flat" cmpd="sng">
            <a:solidFill>
              <a:srgbClr val="E10012"/>
            </a:solidFill>
            <a:prstDash val="solid"/>
            <a:round/>
            <a:headEnd type="none" w="sm" len="sm"/>
            <a:tailEnd type="none" w="sm" len="sm"/>
          </a:ln>
        </p:spPr>
      </p:pic>
      <p:sp>
        <p:nvSpPr>
          <p:cNvPr id="261" name="Google Shape;261;p20"/>
          <p:cNvSpPr txBox="1"/>
          <p:nvPr/>
        </p:nvSpPr>
        <p:spPr>
          <a:xfrm>
            <a:off x="0" y="129300"/>
            <a:ext cx="4470300" cy="2726100"/>
          </a:xfrm>
          <a:prstGeom prst="rect">
            <a:avLst/>
          </a:prstGeom>
          <a:noFill/>
          <a:ln>
            <a:noFill/>
          </a:ln>
        </p:spPr>
        <p:txBody>
          <a:bodyPr spcFirstLastPara="1" wrap="square" lIns="91425" tIns="91425" rIns="91425" bIns="91425" anchor="t" anchorCtr="0">
            <a:spAutoFit/>
          </a:bodyPr>
          <a:lstStyle/>
          <a:p>
            <a:pPr>
              <a:lnSpc>
                <a:spcPct val="115000"/>
              </a:lnSpc>
              <a:buSzPts val="1500"/>
            </a:pPr>
            <a:r>
              <a:rPr lang="en-GB" sz="1500" b="1" i="0" u="none" strike="noStrike" cap="none" dirty="0">
                <a:solidFill>
                  <a:srgbClr val="FF0000"/>
                </a:solidFill>
                <a:latin typeface="Lora"/>
                <a:ea typeface="Lora"/>
                <a:cs typeface="Lora"/>
                <a:sym typeface="Lora"/>
              </a:rPr>
              <a:t>Pre-charge Circuitry</a:t>
            </a:r>
            <a:r>
              <a:rPr lang="en-GB" sz="1500" dirty="0">
                <a:solidFill>
                  <a:srgbClr val="FF0000"/>
                </a:solidFill>
                <a:latin typeface="Lora"/>
                <a:ea typeface="Lora"/>
                <a:cs typeface="Lora"/>
                <a:sym typeface="Lora"/>
              </a:rPr>
              <a:t>  </a:t>
            </a:r>
            <a:endParaRPr lang="en-US" sz="1500" b="0" i="0" u="none" strike="noStrike" cap="none">
              <a:solidFill>
                <a:srgbClr val="FF0000"/>
              </a:solidFill>
              <a:latin typeface="Lora"/>
              <a:ea typeface="Lora"/>
              <a:cs typeface="Lora"/>
            </a:endParaRPr>
          </a:p>
          <a:p>
            <a:pPr marL="457200" marR="0" lvl="0" indent="-317500" algn="l" rtl="0">
              <a:lnSpc>
                <a:spcPct val="115000"/>
              </a:lnSpc>
              <a:spcBef>
                <a:spcPts val="1200"/>
              </a:spcBef>
              <a:spcAft>
                <a:spcPts val="0"/>
              </a:spcAft>
              <a:buClr>
                <a:schemeClr val="dk1"/>
              </a:buClr>
              <a:buSzPts val="1400"/>
              <a:buFont typeface="Lora"/>
              <a:buChar char="●"/>
            </a:pPr>
            <a:r>
              <a:rPr lang="en-GB" sz="1400" b="0" i="0" u="none" strike="noStrike" cap="none" dirty="0">
                <a:latin typeface="Lora"/>
                <a:ea typeface="Lora"/>
                <a:cs typeface="Lora"/>
                <a:sym typeface="Lora"/>
              </a:rPr>
              <a:t>This is a protective feature for our motor controller by preventing large inrush current due to large capacitive load exposed at initial turn-on</a:t>
            </a:r>
            <a:endParaRPr sz="1400" b="0" i="0" u="none" strike="noStrike" cap="none">
              <a:latin typeface="Lora"/>
              <a:ea typeface="Lora"/>
              <a:cs typeface="Lora"/>
            </a:endParaRPr>
          </a:p>
          <a:p>
            <a:pPr marL="457200" indent="-323850">
              <a:lnSpc>
                <a:spcPct val="115000"/>
              </a:lnSpc>
              <a:buClr>
                <a:schemeClr val="dk1"/>
              </a:buClr>
              <a:buSzPts val="1500"/>
              <a:buFont typeface="Lora"/>
              <a:buChar char="●"/>
            </a:pPr>
            <a:r>
              <a:rPr lang="en-GB" sz="1400" b="0" i="0" u="none" strike="noStrike" cap="none" dirty="0">
                <a:latin typeface="Lora"/>
                <a:ea typeface="Lora"/>
                <a:cs typeface="Lora"/>
                <a:sym typeface="Lora"/>
              </a:rPr>
              <a:t>Limits the inrush of current during the power up procedure till the DC bus capacitor is charged to around 90-95%.</a:t>
            </a:r>
            <a:r>
              <a:rPr lang="en-GB" dirty="0">
                <a:latin typeface="Lora"/>
                <a:ea typeface="Lora"/>
                <a:cs typeface="Lora"/>
                <a:sym typeface="Lora"/>
              </a:rPr>
              <a:t> </a:t>
            </a:r>
            <a:endParaRPr sz="1400" b="0" i="0" u="none" strike="noStrike" cap="none">
              <a:latin typeface="Lora"/>
              <a:ea typeface="Lora"/>
              <a:cs typeface="Lora"/>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dirty="0">
              <a:solidFill>
                <a:schemeClr val="bg1"/>
              </a:solidFill>
              <a:latin typeface="Arial"/>
              <a:ea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0" y="0"/>
            <a:ext cx="831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3000" dirty="0">
                <a:solidFill>
                  <a:srgbClr val="FF0000"/>
                </a:solidFill>
                <a:latin typeface="Kanit"/>
                <a:ea typeface="Kanit"/>
                <a:cs typeface="Kanit"/>
                <a:sym typeface="Kanit"/>
              </a:rPr>
              <a:t>SENSORS</a:t>
            </a:r>
            <a:endParaRPr lang="en-US" sz="3000">
              <a:solidFill>
                <a:srgbClr val="FF0000"/>
              </a:solidFill>
              <a:latin typeface="Kanit"/>
              <a:ea typeface="Kanit"/>
              <a:cs typeface="Kanit"/>
            </a:endParaRPr>
          </a:p>
        </p:txBody>
      </p:sp>
      <p:sp>
        <p:nvSpPr>
          <p:cNvPr id="267" name="Google Shape;267;p21"/>
          <p:cNvSpPr txBox="1">
            <a:spLocks noGrp="1"/>
          </p:cNvSpPr>
          <p:nvPr>
            <p:ph type="body" idx="1"/>
          </p:nvPr>
        </p:nvSpPr>
        <p:spPr>
          <a:xfrm>
            <a:off x="60275" y="572700"/>
            <a:ext cx="6788533" cy="4520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sz="1600" b="1">
              <a:solidFill>
                <a:srgbClr val="FFFFFF"/>
              </a:solidFill>
              <a:latin typeface="Lora"/>
              <a:ea typeface="Lora"/>
              <a:cs typeface="Lora"/>
              <a:sym typeface="Lora"/>
            </a:endParaRPr>
          </a:p>
          <a:p>
            <a:pPr indent="-330200">
              <a:lnSpc>
                <a:spcPct val="100000"/>
              </a:lnSpc>
              <a:spcBef>
                <a:spcPts val="1200"/>
              </a:spcBef>
              <a:buClr>
                <a:srgbClr val="FFFFFF"/>
              </a:buClr>
              <a:buSzPts val="1600"/>
              <a:buFont typeface="Lora"/>
              <a:buChar char="●"/>
            </a:pPr>
            <a:r>
              <a:rPr lang="en-GB" sz="1600" b="1">
                <a:solidFill>
                  <a:srgbClr val="E10012"/>
                </a:solidFill>
                <a:latin typeface="Lora"/>
                <a:ea typeface="Lora"/>
                <a:cs typeface="Lora"/>
                <a:sym typeface="Lora"/>
              </a:rPr>
              <a:t>Current Sensor</a:t>
            </a:r>
            <a:r>
              <a:rPr lang="en-GB" sz="1600" b="1" dirty="0">
                <a:solidFill>
                  <a:srgbClr val="FFFFFF"/>
                </a:solidFill>
                <a:latin typeface="Lora"/>
                <a:ea typeface="Lora"/>
                <a:cs typeface="Lora"/>
                <a:sym typeface="Lora"/>
              </a:rPr>
              <a:t> </a:t>
            </a:r>
            <a:r>
              <a:rPr lang="en-GB" sz="1600" dirty="0">
                <a:solidFill>
                  <a:srgbClr val="000000"/>
                </a:solidFill>
                <a:latin typeface="Lora"/>
                <a:ea typeface="Lora"/>
                <a:cs typeface="Lora"/>
                <a:sym typeface="Lora"/>
              </a:rPr>
              <a:t>:Helps to derive  the energy usage of the vehicle and the power supplied by the motor.</a:t>
            </a:r>
            <a:r>
              <a:rPr lang="en-GB" sz="1600" dirty="0">
                <a:solidFill>
                  <a:srgbClr val="FFFFFF"/>
                </a:solidFill>
                <a:latin typeface="Lora"/>
                <a:ea typeface="Lora"/>
                <a:cs typeface="Lora"/>
                <a:sym typeface="Lora"/>
              </a:rPr>
              <a:t> </a:t>
            </a:r>
            <a:endParaRPr sz="1600" b="1">
              <a:solidFill>
                <a:srgbClr val="FFFFFF"/>
              </a:solidFill>
              <a:latin typeface="Lora"/>
              <a:ea typeface="Lora"/>
              <a:cs typeface="Lora"/>
              <a:sym typeface="Lora"/>
            </a:endParaRPr>
          </a:p>
          <a:p>
            <a:pPr marL="457200" lvl="0" indent="-330200" algn="l" rtl="0">
              <a:lnSpc>
                <a:spcPct val="115000"/>
              </a:lnSpc>
              <a:spcBef>
                <a:spcPts val="0"/>
              </a:spcBef>
              <a:spcAft>
                <a:spcPts val="0"/>
              </a:spcAft>
              <a:buClr>
                <a:srgbClr val="FFFFFF"/>
              </a:buClr>
              <a:buSzPts val="1600"/>
              <a:buChar char="●"/>
            </a:pPr>
            <a:r>
              <a:rPr lang="en-GB" sz="1600" b="1">
                <a:solidFill>
                  <a:srgbClr val="E10012"/>
                </a:solidFill>
                <a:latin typeface="Lora"/>
                <a:ea typeface="Lora"/>
                <a:cs typeface="Lora"/>
                <a:sym typeface="Lora"/>
              </a:rPr>
              <a:t>Accelerometer</a:t>
            </a:r>
            <a:r>
              <a:rPr lang="en-GB" sz="1600">
                <a:solidFill>
                  <a:srgbClr val="E10012"/>
                </a:solidFill>
                <a:latin typeface="Lora"/>
                <a:ea typeface="Lora"/>
                <a:cs typeface="Lora"/>
                <a:sym typeface="Lora"/>
              </a:rPr>
              <a:t> </a:t>
            </a:r>
            <a:r>
              <a:rPr lang="en-GB" sz="1600" dirty="0">
                <a:solidFill>
                  <a:srgbClr val="000000"/>
                </a:solidFill>
                <a:latin typeface="Lora"/>
                <a:ea typeface="Lora"/>
                <a:cs typeface="Lora"/>
                <a:sym typeface="Lora"/>
              </a:rPr>
              <a:t>: Measures the Acceleration of the car and helps to determine a crash and also aids in activation of ABS.</a:t>
            </a:r>
            <a:endParaRPr sz="1600" dirty="0">
              <a:solidFill>
                <a:srgbClr val="000000"/>
              </a:solidFill>
              <a:latin typeface="Lora"/>
              <a:ea typeface="Lora"/>
              <a:cs typeface="Lora"/>
            </a:endParaRPr>
          </a:p>
          <a:p>
            <a:pPr marL="457200" lvl="0" indent="-330200" algn="l" rtl="0">
              <a:lnSpc>
                <a:spcPct val="115000"/>
              </a:lnSpc>
              <a:spcBef>
                <a:spcPts val="0"/>
              </a:spcBef>
              <a:spcAft>
                <a:spcPts val="0"/>
              </a:spcAft>
              <a:buClr>
                <a:srgbClr val="FFFFFF"/>
              </a:buClr>
              <a:buSzPts val="1600"/>
              <a:buChar char="●"/>
            </a:pPr>
            <a:r>
              <a:rPr lang="en-GB" sz="1600" b="1">
                <a:solidFill>
                  <a:srgbClr val="E10012"/>
                </a:solidFill>
                <a:latin typeface="Lora"/>
                <a:ea typeface="Lora"/>
                <a:cs typeface="Lora"/>
                <a:sym typeface="Lora"/>
              </a:rPr>
              <a:t>Wheel Speed Sensor</a:t>
            </a:r>
            <a:r>
              <a:rPr lang="en-GB" sz="1600">
                <a:solidFill>
                  <a:srgbClr val="E10012"/>
                </a:solidFill>
                <a:latin typeface="Lora"/>
                <a:ea typeface="Lora"/>
                <a:cs typeface="Lora"/>
                <a:sym typeface="Lora"/>
              </a:rPr>
              <a:t> </a:t>
            </a:r>
            <a:r>
              <a:rPr lang="en-GB" sz="1600" dirty="0">
                <a:solidFill>
                  <a:schemeClr val="bg1"/>
                </a:solidFill>
                <a:latin typeface="Lora"/>
                <a:ea typeface="Lora"/>
                <a:cs typeface="Lora"/>
                <a:sym typeface="Lora"/>
              </a:rPr>
              <a:t>:</a:t>
            </a:r>
            <a:r>
              <a:rPr lang="en-GB" sz="1600" dirty="0">
                <a:solidFill>
                  <a:srgbClr val="FFFFFF"/>
                </a:solidFill>
                <a:latin typeface="Lora"/>
                <a:ea typeface="Lora"/>
                <a:cs typeface="Lora"/>
                <a:sym typeface="Lora"/>
              </a:rPr>
              <a:t> </a:t>
            </a:r>
            <a:r>
              <a:rPr lang="en-GB" sz="1600" dirty="0">
                <a:solidFill>
                  <a:schemeClr val="bg1"/>
                </a:solidFill>
                <a:latin typeface="Lora"/>
                <a:ea typeface="Lora"/>
                <a:cs typeface="Lora"/>
                <a:sym typeface="Lora"/>
              </a:rPr>
              <a:t>Measures the wheel RPM which in turn is used to measure vehicle speed.</a:t>
            </a:r>
            <a:endParaRPr sz="1600" dirty="0">
              <a:solidFill>
                <a:schemeClr val="bg1"/>
              </a:solidFill>
              <a:latin typeface="Lora"/>
              <a:ea typeface="Lora"/>
              <a:cs typeface="Lora"/>
              <a:sym typeface="Lora"/>
            </a:endParaRPr>
          </a:p>
          <a:p>
            <a:pPr marL="457200" lvl="0" indent="-330200" algn="l" rtl="0">
              <a:lnSpc>
                <a:spcPct val="115000"/>
              </a:lnSpc>
              <a:spcBef>
                <a:spcPts val="0"/>
              </a:spcBef>
              <a:spcAft>
                <a:spcPts val="0"/>
              </a:spcAft>
              <a:buClr>
                <a:srgbClr val="FFFFFF"/>
              </a:buClr>
              <a:buSzPts val="1600"/>
              <a:buChar char="●"/>
            </a:pPr>
            <a:r>
              <a:rPr lang="en-GB" sz="1600" b="1">
                <a:solidFill>
                  <a:srgbClr val="E10012"/>
                </a:solidFill>
                <a:latin typeface="Lora"/>
                <a:ea typeface="Lora"/>
                <a:cs typeface="Lora"/>
                <a:sym typeface="Lora"/>
              </a:rPr>
              <a:t>Pedal Sensors</a:t>
            </a:r>
            <a:r>
              <a:rPr lang="en-GB" sz="1600">
                <a:solidFill>
                  <a:srgbClr val="E10012"/>
                </a:solidFill>
                <a:latin typeface="Lora"/>
                <a:ea typeface="Lora"/>
                <a:cs typeface="Lora"/>
                <a:sym typeface="Lora"/>
              </a:rPr>
              <a:t> </a:t>
            </a:r>
            <a:r>
              <a:rPr lang="en-GB" sz="1600" dirty="0">
                <a:solidFill>
                  <a:schemeClr val="bg1"/>
                </a:solidFill>
                <a:latin typeface="Lora"/>
                <a:ea typeface="Lora"/>
                <a:cs typeface="Lora"/>
                <a:sym typeface="Lora"/>
              </a:rPr>
              <a:t>: Include Acceleration Pedal Position Sensor(APPS),Brake Position Sensor(BPS). These sensors help in determining the commanded torque to the motor controller.</a:t>
            </a:r>
            <a:endParaRPr sz="1600" dirty="0">
              <a:solidFill>
                <a:schemeClr val="bg1"/>
              </a:solidFill>
              <a:latin typeface="Lora"/>
              <a:ea typeface="Lora"/>
              <a:cs typeface="Lora"/>
              <a:sym typeface="Lora"/>
            </a:endParaRPr>
          </a:p>
          <a:p>
            <a:pPr marL="457200" lvl="0" indent="-330200" algn="l" rtl="0">
              <a:lnSpc>
                <a:spcPct val="115000"/>
              </a:lnSpc>
              <a:spcBef>
                <a:spcPts val="0"/>
              </a:spcBef>
              <a:spcAft>
                <a:spcPts val="0"/>
              </a:spcAft>
              <a:buClr>
                <a:srgbClr val="FFFFFF"/>
              </a:buClr>
              <a:buSzPts val="1600"/>
              <a:buChar char="●"/>
            </a:pPr>
            <a:r>
              <a:rPr lang="en-GB" sz="1600" b="1">
                <a:solidFill>
                  <a:srgbClr val="E10012"/>
                </a:solidFill>
                <a:latin typeface="Lora"/>
                <a:ea typeface="Lora"/>
                <a:cs typeface="Lora"/>
                <a:sym typeface="Lora"/>
              </a:rPr>
              <a:t>Crash Sensors: </a:t>
            </a:r>
            <a:r>
              <a:rPr lang="en-GB" sz="1600" dirty="0">
                <a:solidFill>
                  <a:schemeClr val="bg1"/>
                </a:solidFill>
                <a:latin typeface="Lora"/>
                <a:ea typeface="Lora"/>
                <a:cs typeface="Lora"/>
                <a:sym typeface="Lora"/>
              </a:rPr>
              <a:t>Measures how quickly car slows down in frontal crash or accelerates in side impact . This triggers a chemical to burn and releases inert gases to fill the airbag.</a:t>
            </a:r>
            <a:endParaRPr sz="1600" dirty="0">
              <a:solidFill>
                <a:schemeClr val="bg1"/>
              </a:solidFill>
              <a:latin typeface="Lora"/>
              <a:ea typeface="Lora"/>
              <a:cs typeface="Lora"/>
            </a:endParaRPr>
          </a:p>
          <a:p>
            <a:pPr marL="457200" lvl="0" indent="0" algn="l" rtl="0">
              <a:lnSpc>
                <a:spcPct val="115000"/>
              </a:lnSpc>
              <a:spcBef>
                <a:spcPts val="1200"/>
              </a:spcBef>
              <a:spcAft>
                <a:spcPts val="1200"/>
              </a:spcAft>
              <a:buSzPts val="1800"/>
              <a:buNone/>
            </a:pPr>
            <a:endParaRPr sz="1600" dirty="0">
              <a:solidFill>
                <a:schemeClr val="bg1"/>
              </a:solidFill>
              <a:latin typeface="Lora"/>
              <a:ea typeface="Lora"/>
              <a:cs typeface="Lora"/>
            </a:endParaRPr>
          </a:p>
        </p:txBody>
      </p:sp>
      <p:pic>
        <p:nvPicPr>
          <p:cNvPr id="268" name="Google Shape;268;p21"/>
          <p:cNvPicPr preferRelativeResize="0"/>
          <p:nvPr/>
        </p:nvPicPr>
        <p:blipFill rotWithShape="1">
          <a:blip r:embed="rId3">
            <a:alphaModFix/>
          </a:blip>
          <a:srcRect l="26124" r="12125"/>
          <a:stretch/>
        </p:blipFill>
        <p:spPr>
          <a:xfrm>
            <a:off x="7169275" y="1576350"/>
            <a:ext cx="1924499" cy="1669376"/>
          </a:xfrm>
          <a:prstGeom prst="rect">
            <a:avLst/>
          </a:prstGeom>
          <a:noFill/>
          <a:ln>
            <a:solidFill>
              <a:srgbClr val="E10012"/>
            </a:solidFill>
          </a:ln>
        </p:spPr>
      </p:pic>
      <p:sp>
        <p:nvSpPr>
          <p:cNvPr id="269" name="Google Shape;269;p21"/>
          <p:cNvSpPr txBox="1"/>
          <p:nvPr/>
        </p:nvSpPr>
        <p:spPr>
          <a:xfrm>
            <a:off x="7168864" y="3359606"/>
            <a:ext cx="1932083"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b="1" i="0" u="none" strike="noStrike" cap="none">
                <a:latin typeface="Arial"/>
                <a:ea typeface="Arial"/>
                <a:cs typeface="Arial"/>
                <a:sym typeface="Arial"/>
              </a:rPr>
              <a:t>Wheel speed sensor</a:t>
            </a:r>
            <a:endParaRPr lang="en-US" b="1" i="0" u="none" strike="noStrike" cap="none">
              <a:latin typeface="Arial"/>
              <a:ea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a:off x="0" y="39125"/>
            <a:ext cx="5646900" cy="59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3200" dirty="0">
                <a:solidFill>
                  <a:srgbClr val="FF0000"/>
                </a:solidFill>
                <a:latin typeface="Kanit"/>
                <a:ea typeface="Kanit"/>
                <a:cs typeface="Kanit"/>
                <a:sym typeface="Kanit"/>
              </a:rPr>
              <a:t>Electrical Architecture</a:t>
            </a:r>
            <a:endParaRPr lang="en-US" sz="3200">
              <a:solidFill>
                <a:srgbClr val="FF0000"/>
              </a:solidFill>
              <a:latin typeface="Kanit"/>
              <a:ea typeface="Kanit"/>
              <a:cs typeface="Kanit"/>
            </a:endParaRPr>
          </a:p>
        </p:txBody>
      </p:sp>
      <p:pic>
        <p:nvPicPr>
          <p:cNvPr id="203" name="Google Shape;203;p16"/>
          <p:cNvPicPr preferRelativeResize="0"/>
          <p:nvPr/>
        </p:nvPicPr>
        <p:blipFill rotWithShape="1">
          <a:blip r:embed="rId3">
            <a:alphaModFix/>
          </a:blip>
          <a:srcRect/>
          <a:stretch/>
        </p:blipFill>
        <p:spPr>
          <a:xfrm>
            <a:off x="337677" y="1299759"/>
            <a:ext cx="8086674" cy="3390265"/>
          </a:xfrm>
          <a:prstGeom prst="rect">
            <a:avLst/>
          </a:prstGeom>
          <a:noFill/>
          <a:ln>
            <a:solidFill>
              <a:srgbClr val="E10012"/>
            </a:solidFill>
          </a:ln>
        </p:spPr>
      </p:pic>
      <p:sp>
        <p:nvSpPr>
          <p:cNvPr id="204" name="Google Shape;204;p16"/>
          <p:cNvSpPr/>
          <p:nvPr/>
        </p:nvSpPr>
        <p:spPr>
          <a:xfrm>
            <a:off x="984475" y="1643700"/>
            <a:ext cx="1356300" cy="763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SENSORS</a:t>
            </a:r>
            <a:endParaRPr sz="1400" b="0" i="0" u="none" strike="noStrike" cap="none">
              <a:solidFill>
                <a:srgbClr val="000000"/>
              </a:solidFill>
              <a:latin typeface="Lora"/>
              <a:ea typeface="Lora"/>
              <a:cs typeface="Lora"/>
              <a:sym typeface="Lora"/>
            </a:endParaRPr>
          </a:p>
        </p:txBody>
      </p:sp>
      <p:sp>
        <p:nvSpPr>
          <p:cNvPr id="205" name="Google Shape;205;p16"/>
          <p:cNvSpPr/>
          <p:nvPr/>
        </p:nvSpPr>
        <p:spPr>
          <a:xfrm>
            <a:off x="984475" y="3586200"/>
            <a:ext cx="1356300" cy="8439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SAFETY CIRCUITS</a:t>
            </a:r>
            <a:endParaRPr sz="1400" b="0" i="0" u="none" strike="noStrike" cap="none">
              <a:solidFill>
                <a:srgbClr val="000000"/>
              </a:solidFill>
              <a:latin typeface="Lora"/>
              <a:ea typeface="Lora"/>
              <a:cs typeface="Lora"/>
              <a:sym typeface="Lora"/>
            </a:endParaRPr>
          </a:p>
        </p:txBody>
      </p:sp>
      <p:sp>
        <p:nvSpPr>
          <p:cNvPr id="206" name="Google Shape;206;p16"/>
          <p:cNvSpPr/>
          <p:nvPr/>
        </p:nvSpPr>
        <p:spPr>
          <a:xfrm>
            <a:off x="2210100" y="2571750"/>
            <a:ext cx="1085100" cy="793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ECU</a:t>
            </a:r>
            <a:endParaRPr sz="1400" b="0" i="0" u="none" strike="noStrike" cap="none">
              <a:solidFill>
                <a:srgbClr val="000000"/>
              </a:solidFill>
              <a:latin typeface="Lora"/>
              <a:ea typeface="Lora"/>
              <a:cs typeface="Lora"/>
              <a:sym typeface="Lora"/>
            </a:endParaRPr>
          </a:p>
        </p:txBody>
      </p:sp>
      <p:sp>
        <p:nvSpPr>
          <p:cNvPr id="207" name="Google Shape;207;p16"/>
          <p:cNvSpPr/>
          <p:nvPr/>
        </p:nvSpPr>
        <p:spPr>
          <a:xfrm>
            <a:off x="4179175" y="2637600"/>
            <a:ext cx="1637400" cy="718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BATTERY PACK</a:t>
            </a:r>
            <a:endParaRPr sz="1400" b="0" i="0" u="none" strike="noStrike" cap="none">
              <a:solidFill>
                <a:srgbClr val="000000"/>
              </a:solidFill>
              <a:latin typeface="Lora"/>
              <a:ea typeface="Lora"/>
              <a:cs typeface="Lora"/>
              <a:sym typeface="Lora"/>
            </a:endParaRPr>
          </a:p>
        </p:txBody>
      </p:sp>
      <p:sp>
        <p:nvSpPr>
          <p:cNvPr id="208" name="Google Shape;208;p16"/>
          <p:cNvSpPr/>
          <p:nvPr/>
        </p:nvSpPr>
        <p:spPr>
          <a:xfrm>
            <a:off x="4384975" y="1663200"/>
            <a:ext cx="1085100" cy="4419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BMS</a:t>
            </a:r>
            <a:endParaRPr sz="1400" b="0" i="0" u="none" strike="noStrike" cap="none">
              <a:solidFill>
                <a:srgbClr val="000000"/>
              </a:solidFill>
              <a:latin typeface="Lora"/>
              <a:ea typeface="Lora"/>
              <a:cs typeface="Lora"/>
              <a:sym typeface="Lora"/>
            </a:endParaRPr>
          </a:p>
        </p:txBody>
      </p:sp>
      <p:sp>
        <p:nvSpPr>
          <p:cNvPr id="209" name="Google Shape;209;p16"/>
          <p:cNvSpPr/>
          <p:nvPr/>
        </p:nvSpPr>
        <p:spPr>
          <a:xfrm>
            <a:off x="4309675" y="3724975"/>
            <a:ext cx="1496700" cy="843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MOTOR CONTROLLER</a:t>
            </a:r>
            <a:endParaRPr sz="1400" b="0" i="0" u="none" strike="noStrike" cap="none">
              <a:solidFill>
                <a:srgbClr val="000000"/>
              </a:solidFill>
              <a:latin typeface="Lora"/>
              <a:ea typeface="Lora"/>
              <a:cs typeface="Lora"/>
              <a:sym typeface="Lora"/>
            </a:endParaRPr>
          </a:p>
        </p:txBody>
      </p:sp>
      <p:sp>
        <p:nvSpPr>
          <p:cNvPr id="210" name="Google Shape;210;p16"/>
          <p:cNvSpPr/>
          <p:nvPr/>
        </p:nvSpPr>
        <p:spPr>
          <a:xfrm>
            <a:off x="6389175" y="2546550"/>
            <a:ext cx="1225500" cy="843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MOTOR</a:t>
            </a:r>
            <a:endParaRPr sz="1400" b="0" i="0" u="none" strike="noStrike" cap="none">
              <a:solidFill>
                <a:srgbClr val="000000"/>
              </a:solidFill>
              <a:latin typeface="Lora"/>
              <a:ea typeface="Lora"/>
              <a:cs typeface="Lora"/>
              <a:sym typeface="Lora"/>
            </a:endParaRPr>
          </a:p>
        </p:txBody>
      </p:sp>
      <p:sp>
        <p:nvSpPr>
          <p:cNvPr id="211" name="Google Shape;211;p16"/>
          <p:cNvSpPr/>
          <p:nvPr/>
        </p:nvSpPr>
        <p:spPr>
          <a:xfrm>
            <a:off x="442050" y="2586738"/>
            <a:ext cx="1235700" cy="763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LV BATTERY</a:t>
            </a:r>
            <a:endParaRPr sz="1400" b="0" i="0" u="none" strike="noStrike" cap="none">
              <a:solidFill>
                <a:srgbClr val="000000"/>
              </a:solidFill>
              <a:latin typeface="Lora"/>
              <a:ea typeface="Lora"/>
              <a:cs typeface="Lora"/>
              <a:sym typeface="Lora"/>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Lora"/>
                <a:ea typeface="Lora"/>
                <a:cs typeface="Lora"/>
                <a:sym typeface="Lora"/>
              </a:rPr>
              <a:t>(12V)</a:t>
            </a:r>
            <a:endParaRPr sz="1400" b="0" i="0" u="none" strike="noStrike" cap="none">
              <a:solidFill>
                <a:srgbClr val="000000"/>
              </a:solidFill>
              <a:latin typeface="Lora"/>
              <a:ea typeface="Lora"/>
              <a:cs typeface="Lora"/>
              <a:sym typeface="Lora"/>
            </a:endParaRPr>
          </a:p>
        </p:txBody>
      </p:sp>
      <p:cxnSp>
        <p:nvCxnSpPr>
          <p:cNvPr id="212" name="Google Shape;212;p16"/>
          <p:cNvCxnSpPr/>
          <p:nvPr/>
        </p:nvCxnSpPr>
        <p:spPr>
          <a:xfrm>
            <a:off x="2642075" y="1958950"/>
            <a:ext cx="964500" cy="964500"/>
          </a:xfrm>
          <a:prstGeom prst="straightConnector1">
            <a:avLst/>
          </a:prstGeom>
          <a:noFill/>
          <a:ln w="9525" cap="flat" cmpd="sng">
            <a:solidFill>
              <a:schemeClr val="dk2"/>
            </a:solidFill>
            <a:prstDash val="solid"/>
            <a:round/>
            <a:headEnd type="none" w="sm" len="sm"/>
            <a:tailEnd type="triangle" w="med" len="med"/>
          </a:ln>
        </p:spPr>
      </p:cxnSp>
      <p:sp>
        <p:nvSpPr>
          <p:cNvPr id="213" name="Google Shape;213;p16"/>
          <p:cNvSpPr/>
          <p:nvPr/>
        </p:nvSpPr>
        <p:spPr>
          <a:xfrm>
            <a:off x="4746625" y="2105100"/>
            <a:ext cx="361800" cy="532500"/>
          </a:xfrm>
          <a:prstGeom prst="up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6"/>
          <p:cNvSpPr/>
          <p:nvPr/>
        </p:nvSpPr>
        <p:spPr>
          <a:xfrm>
            <a:off x="1667625" y="2800800"/>
            <a:ext cx="532500" cy="3918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6"/>
          <p:cNvSpPr/>
          <p:nvPr/>
        </p:nvSpPr>
        <p:spPr>
          <a:xfrm rot="5400000">
            <a:off x="2235225" y="2024250"/>
            <a:ext cx="653100" cy="441900"/>
          </a:xfrm>
          <a:prstGeom prst="bentArrow">
            <a:avLst>
              <a:gd name="adj1" fmla="val 25000"/>
              <a:gd name="adj2" fmla="val 25000"/>
              <a:gd name="adj3" fmla="val 25000"/>
              <a:gd name="adj4" fmla="val 4375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6"/>
          <p:cNvSpPr/>
          <p:nvPr/>
        </p:nvSpPr>
        <p:spPr>
          <a:xfrm rot="-5400000" flipH="1">
            <a:off x="3184625" y="1371300"/>
            <a:ext cx="813600" cy="1617300"/>
          </a:xfrm>
          <a:prstGeom prst="bentArrow">
            <a:avLst>
              <a:gd name="adj1" fmla="val 14193"/>
              <a:gd name="adj2" fmla="val 17129"/>
              <a:gd name="adj3" fmla="val 14190"/>
              <a:gd name="adj4" fmla="val 4375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6"/>
          <p:cNvSpPr/>
          <p:nvPr/>
        </p:nvSpPr>
        <p:spPr>
          <a:xfrm rot="5400000" flipH="1">
            <a:off x="2187475" y="3503550"/>
            <a:ext cx="698100" cy="391500"/>
          </a:xfrm>
          <a:prstGeom prst="bentArrow">
            <a:avLst>
              <a:gd name="adj1" fmla="val 25000"/>
              <a:gd name="adj2" fmla="val 25000"/>
              <a:gd name="adj3" fmla="val 25000"/>
              <a:gd name="adj4" fmla="val 4375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6"/>
          <p:cNvSpPr/>
          <p:nvPr/>
        </p:nvSpPr>
        <p:spPr>
          <a:xfrm rot="10800000" flipH="1">
            <a:off x="2798975" y="3342175"/>
            <a:ext cx="1520700" cy="873600"/>
          </a:xfrm>
          <a:prstGeom prst="bentArrow">
            <a:avLst>
              <a:gd name="adj1" fmla="val 12578"/>
              <a:gd name="adj2" fmla="val 12498"/>
              <a:gd name="adj3" fmla="val 16208"/>
              <a:gd name="adj4" fmla="val 4375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p:cNvSpPr/>
          <p:nvPr/>
        </p:nvSpPr>
        <p:spPr>
          <a:xfrm>
            <a:off x="5816575" y="2800800"/>
            <a:ext cx="612900" cy="3918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p:cNvSpPr/>
          <p:nvPr/>
        </p:nvSpPr>
        <p:spPr>
          <a:xfrm rot="5400000" flipH="1">
            <a:off x="6100850" y="3081175"/>
            <a:ext cx="837900" cy="1426500"/>
          </a:xfrm>
          <a:prstGeom prst="bentArrow">
            <a:avLst>
              <a:gd name="adj1" fmla="val 25000"/>
              <a:gd name="adj2" fmla="val 25000"/>
              <a:gd name="adj3" fmla="val 25000"/>
              <a:gd name="adj4" fmla="val 4375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1208135" y="1887631"/>
            <a:ext cx="673655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a:solidFill>
                  <a:srgbClr val="FF0000"/>
                </a:solidFill>
                <a:latin typeface="Kanit"/>
                <a:cs typeface="Kanit"/>
              </a:rPr>
              <a:t>Vehicle Selection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a:buSzPct val="111111"/>
            </a:pPr>
            <a:r>
              <a:rPr lang="en-GB">
                <a:solidFill>
                  <a:srgbClr val="E10012"/>
                </a:solidFill>
                <a:latin typeface="Kanit"/>
                <a:ea typeface="Kanit"/>
                <a:cs typeface="Kanit"/>
                <a:sym typeface="Kanit"/>
              </a:rPr>
              <a:t>Choice of Segment – Passenger Car</a:t>
            </a:r>
            <a:endParaRPr lang="en-US">
              <a:solidFill>
                <a:srgbClr val="E10012"/>
              </a:solidFill>
              <a:latin typeface="Kanit"/>
              <a:ea typeface="Kanit"/>
              <a:cs typeface="Kanit"/>
            </a:endParaRPr>
          </a:p>
        </p:txBody>
      </p:sp>
      <p:sp>
        <p:nvSpPr>
          <p:cNvPr id="66" name="Google Shape;66;p2"/>
          <p:cNvSpPr txBox="1">
            <a:spLocks noGrp="1"/>
          </p:cNvSpPr>
          <p:nvPr>
            <p:ph type="body" idx="1"/>
          </p:nvPr>
        </p:nvSpPr>
        <p:spPr>
          <a:xfrm>
            <a:off x="93185" y="1211306"/>
            <a:ext cx="5100740" cy="3614108"/>
          </a:xfrm>
          <a:prstGeom prst="rect">
            <a:avLst/>
          </a:prstGeom>
          <a:noFill/>
          <a:ln>
            <a:noFill/>
          </a:ln>
        </p:spPr>
        <p:txBody>
          <a:bodyPr spcFirstLastPara="1" wrap="square" lIns="91425" tIns="91425" rIns="91425" bIns="91425" anchor="t" anchorCtr="0">
            <a:normAutofit/>
          </a:bodyPr>
          <a:lstStyle/>
          <a:p>
            <a:pPr marL="457200" lvl="0" indent="-316865" rtl="0">
              <a:lnSpc>
                <a:spcPct val="115000"/>
              </a:lnSpc>
              <a:spcBef>
                <a:spcPts val="1200"/>
              </a:spcBef>
              <a:spcAft>
                <a:spcPts val="0"/>
              </a:spcAft>
              <a:buClr>
                <a:srgbClr val="434343"/>
              </a:buClr>
              <a:buSzPct val="100000"/>
              <a:buFont typeface="Lora"/>
              <a:buChar char="●"/>
            </a:pPr>
            <a:r>
              <a:rPr lang="en-GB" sz="1600">
                <a:solidFill>
                  <a:srgbClr val="000000"/>
                </a:solidFill>
                <a:latin typeface="Lora"/>
                <a:ea typeface="Lora"/>
                <a:cs typeface="Lora"/>
                <a:sym typeface="Lora"/>
              </a:rPr>
              <a:t>India harbours around 30 million cars today</a:t>
            </a:r>
            <a:endParaRPr lang="en-GB" sz="1600">
              <a:solidFill>
                <a:srgbClr val="000000"/>
              </a:solidFill>
              <a:latin typeface="Lora"/>
              <a:ea typeface="Lora"/>
              <a:cs typeface="Lora"/>
            </a:endParaRPr>
          </a:p>
          <a:p>
            <a:pPr indent="-316865">
              <a:buClr>
                <a:srgbClr val="434343"/>
              </a:buClr>
              <a:buSzPct val="100000"/>
              <a:buFont typeface="Lora"/>
              <a:buChar char="●"/>
            </a:pPr>
            <a:r>
              <a:rPr lang="en-GB" sz="1600">
                <a:solidFill>
                  <a:srgbClr val="000000"/>
                </a:solidFill>
                <a:latin typeface="Lora"/>
                <a:ea typeface="Lora"/>
                <a:cs typeface="Lora"/>
                <a:sym typeface="Lora"/>
              </a:rPr>
              <a:t>The International Energy Agency (IEA) finding suggests that the passenger car ownership in India will grow by 775% over the next two decades</a:t>
            </a:r>
          </a:p>
          <a:p>
            <a:pPr marL="457200" lvl="0" indent="-316865" rtl="0">
              <a:lnSpc>
                <a:spcPct val="115000"/>
              </a:lnSpc>
              <a:spcBef>
                <a:spcPts val="0"/>
              </a:spcBef>
              <a:spcAft>
                <a:spcPts val="0"/>
              </a:spcAft>
              <a:buClr>
                <a:srgbClr val="434343"/>
              </a:buClr>
              <a:buSzPct val="100000"/>
              <a:buFont typeface="Lora"/>
              <a:buChar char="●"/>
            </a:pPr>
            <a:r>
              <a:rPr lang="en-GB" sz="1600">
                <a:solidFill>
                  <a:srgbClr val="000000"/>
                </a:solidFill>
                <a:latin typeface="Lora"/>
                <a:ea typeface="Lora"/>
                <a:cs typeface="Lora"/>
                <a:sym typeface="Lora"/>
              </a:rPr>
              <a:t>Very relevant means of transport, affects a huge part of society</a:t>
            </a:r>
            <a:endParaRPr lang="en-GB" sz="1600">
              <a:solidFill>
                <a:srgbClr val="000000"/>
              </a:solidFill>
              <a:latin typeface="Lora"/>
              <a:ea typeface="Lora"/>
              <a:cs typeface="Lora"/>
            </a:endParaRPr>
          </a:p>
          <a:p>
            <a:pPr marL="457200" lvl="0" indent="-316865" rtl="0">
              <a:lnSpc>
                <a:spcPct val="115000"/>
              </a:lnSpc>
              <a:spcBef>
                <a:spcPts val="0"/>
              </a:spcBef>
              <a:spcAft>
                <a:spcPts val="0"/>
              </a:spcAft>
              <a:buClr>
                <a:srgbClr val="434343"/>
              </a:buClr>
              <a:buSzPct val="100000"/>
              <a:buFont typeface="Lora"/>
              <a:buChar char="●"/>
            </a:pPr>
            <a:r>
              <a:rPr lang="en-GB" sz="1600">
                <a:solidFill>
                  <a:srgbClr val="000000"/>
                </a:solidFill>
                <a:latin typeface="Lora"/>
                <a:ea typeface="Lora"/>
                <a:cs typeface="Lora"/>
                <a:sym typeface="Lora"/>
              </a:rPr>
              <a:t>Most major contributor of emissions among automobiles</a:t>
            </a:r>
            <a:endParaRPr lang="en-GB" sz="1600">
              <a:solidFill>
                <a:srgbClr val="000000"/>
              </a:solidFill>
              <a:latin typeface="Lora"/>
              <a:ea typeface="Lora"/>
              <a:cs typeface="Lora"/>
            </a:endParaRPr>
          </a:p>
          <a:p>
            <a:pPr indent="-316865">
              <a:buClr>
                <a:srgbClr val="434343"/>
              </a:buClr>
              <a:buSzPct val="100000"/>
              <a:buFont typeface="Lora"/>
              <a:buChar char="●"/>
            </a:pPr>
            <a:r>
              <a:rPr lang="en-GB" sz="1600">
                <a:solidFill>
                  <a:srgbClr val="000000"/>
                </a:solidFill>
                <a:latin typeface="Lora"/>
                <a:ea typeface="Lora"/>
                <a:cs typeface="Lora"/>
                <a:sym typeface="Lora"/>
              </a:rPr>
              <a:t>Exponentially growing demand for EV PC</a:t>
            </a:r>
            <a:endParaRPr lang="en-GB" sz="1600">
              <a:solidFill>
                <a:srgbClr val="000000"/>
              </a:solidFill>
              <a:latin typeface="Lora"/>
              <a:ea typeface="Lora"/>
            </a:endParaRPr>
          </a:p>
          <a:p>
            <a:pPr marL="0" lvl="0" indent="0" rtl="0">
              <a:lnSpc>
                <a:spcPct val="115000"/>
              </a:lnSpc>
              <a:spcBef>
                <a:spcPts val="1200"/>
              </a:spcBef>
              <a:buSzPct val="129031"/>
              <a:buNone/>
            </a:pPr>
            <a:endParaRPr lang="en-GB" sz="1600">
              <a:solidFill>
                <a:srgbClr val="000000"/>
              </a:solidFill>
            </a:endParaRPr>
          </a:p>
          <a:p>
            <a:pPr marL="0" indent="0">
              <a:spcBef>
                <a:spcPts val="1200"/>
              </a:spcBef>
              <a:spcAft>
                <a:spcPts val="1200"/>
              </a:spcAft>
              <a:buSzPct val="129031"/>
              <a:buNone/>
            </a:pPr>
            <a:endParaRPr lang="en-GB" sz="1600">
              <a:solidFill>
                <a:srgbClr val="000000"/>
              </a:solidFill>
            </a:endParaRPr>
          </a:p>
        </p:txBody>
      </p:sp>
      <p:pic>
        <p:nvPicPr>
          <p:cNvPr id="67" name="Google Shape;67;p2"/>
          <p:cNvPicPr preferRelativeResize="0"/>
          <p:nvPr/>
        </p:nvPicPr>
        <p:blipFill rotWithShape="1">
          <a:blip r:embed="rId3">
            <a:alphaModFix/>
          </a:blip>
          <a:srcRect t="7610"/>
          <a:stretch/>
        </p:blipFill>
        <p:spPr>
          <a:xfrm>
            <a:off x="5160308" y="1584298"/>
            <a:ext cx="3747248" cy="2360542"/>
          </a:xfrm>
          <a:prstGeom prst="rect">
            <a:avLst/>
          </a:prstGeom>
          <a:noFill/>
          <a:ln w="12700">
            <a:solidFill>
              <a:srgbClr val="E10012"/>
            </a:solidFill>
          </a:ln>
        </p:spPr>
      </p:pic>
      <p:sp>
        <p:nvSpPr>
          <p:cNvPr id="68" name="Google Shape;68;p2"/>
          <p:cNvSpPr txBox="1"/>
          <p:nvPr/>
        </p:nvSpPr>
        <p:spPr>
          <a:xfrm>
            <a:off x="5457984" y="4017202"/>
            <a:ext cx="3152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E10012"/>
                </a:solidFill>
                <a:latin typeface="Lora"/>
                <a:ea typeface="Lora"/>
                <a:cs typeface="Lora"/>
                <a:sym typeface="Lora"/>
              </a:rPr>
              <a:t>Global Passenger EV sales</a:t>
            </a:r>
            <a:endParaRPr lang="en-US" sz="1400" b="1" i="0" u="none" strike="noStrike" cap="none">
              <a:solidFill>
                <a:srgbClr val="E10012"/>
              </a:solidFill>
              <a:latin typeface="Lora"/>
              <a:ea typeface="Lora"/>
              <a:cs typeface="Lo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771527" y="1971675"/>
            <a:ext cx="750093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200" dirty="0">
                <a:solidFill>
                  <a:srgbClr val="FF0000"/>
                </a:solidFill>
                <a:latin typeface="Kanit"/>
                <a:cs typeface="Kanit"/>
              </a:rPr>
              <a:t>Performance Baselining</a:t>
            </a:r>
            <a:endParaRPr lang="en-US" dirty="0"/>
          </a:p>
        </p:txBody>
      </p:sp>
    </p:spTree>
    <p:extLst>
      <p:ext uri="{BB962C8B-B14F-4D97-AF65-F5344CB8AC3E}">
        <p14:creationId xmlns:p14="http://schemas.microsoft.com/office/powerpoint/2010/main" val="98257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Design Requirement</a:t>
            </a:r>
            <a:endParaRPr lang="en-US">
              <a:solidFill>
                <a:srgbClr val="FF0000"/>
              </a:solidFill>
              <a:latin typeface="Kanit"/>
              <a:ea typeface="Kanit"/>
              <a:cs typeface="Kanit"/>
            </a:endParaRPr>
          </a:p>
        </p:txBody>
      </p:sp>
      <p:graphicFrame>
        <p:nvGraphicFramePr>
          <p:cNvPr id="74" name="Google Shape;74;p3"/>
          <p:cNvGraphicFramePr/>
          <p:nvPr>
            <p:extLst>
              <p:ext uri="{D42A27DB-BD31-4B8C-83A1-F6EECF244321}">
                <p14:modId xmlns:p14="http://schemas.microsoft.com/office/powerpoint/2010/main" val="3195076711"/>
              </p:ext>
            </p:extLst>
          </p:nvPr>
        </p:nvGraphicFramePr>
        <p:xfrm>
          <a:off x="448075" y="1146700"/>
          <a:ext cx="8125850" cy="3569665"/>
        </p:xfrm>
        <a:graphic>
          <a:graphicData uri="http://schemas.openxmlformats.org/drawingml/2006/table">
            <a:tbl>
              <a:tblPr>
                <a:noFill/>
                <a:tableStyleId>{82F393C6-CE45-4B0B-A589-13AFE87BB183}</a:tableStyleId>
              </a:tblPr>
              <a:tblGrid>
                <a:gridCol w="2080475">
                  <a:extLst>
                    <a:ext uri="{9D8B030D-6E8A-4147-A177-3AD203B41FA5}">
                      <a16:colId xmlns:a16="http://schemas.microsoft.com/office/drawing/2014/main" val="20000"/>
                    </a:ext>
                  </a:extLst>
                </a:gridCol>
                <a:gridCol w="2169125">
                  <a:extLst>
                    <a:ext uri="{9D8B030D-6E8A-4147-A177-3AD203B41FA5}">
                      <a16:colId xmlns:a16="http://schemas.microsoft.com/office/drawing/2014/main" val="20001"/>
                    </a:ext>
                  </a:extLst>
                </a:gridCol>
                <a:gridCol w="3876250">
                  <a:extLst>
                    <a:ext uri="{9D8B030D-6E8A-4147-A177-3AD203B41FA5}">
                      <a16:colId xmlns:a16="http://schemas.microsoft.com/office/drawing/2014/main" val="20002"/>
                    </a:ext>
                  </a:extLst>
                </a:gridCol>
              </a:tblGrid>
              <a:tr h="371625">
                <a:tc>
                  <a:txBody>
                    <a:bodyPr/>
                    <a:lstStyle/>
                    <a:p>
                      <a:pPr marL="0" marR="0" lvl="0" indent="0" algn="ctr" rtl="0">
                        <a:lnSpc>
                          <a:spcPct val="100000"/>
                        </a:lnSpc>
                        <a:spcBef>
                          <a:spcPts val="0"/>
                        </a:spcBef>
                        <a:spcAft>
                          <a:spcPts val="0"/>
                        </a:spcAft>
                        <a:buClr>
                          <a:srgbClr val="000000"/>
                        </a:buClr>
                        <a:buSzPts val="1400"/>
                        <a:buFont typeface="Arial"/>
                        <a:buNone/>
                      </a:pPr>
                      <a:r>
                        <a:rPr lang="en-GB" sz="1400" b="1" u="none" strike="noStrike" cap="none">
                          <a:solidFill>
                            <a:srgbClr val="FFFFFF"/>
                          </a:solidFill>
                          <a:latin typeface="Lora"/>
                          <a:ea typeface="Lora"/>
                          <a:cs typeface="Lora"/>
                          <a:sym typeface="Lora"/>
                        </a:rPr>
                        <a:t>Design Parameter</a:t>
                      </a:r>
                      <a:endParaRPr sz="14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b="1" u="none" strike="noStrike" cap="none">
                          <a:solidFill>
                            <a:srgbClr val="FFFFFF"/>
                          </a:solidFill>
                          <a:latin typeface="Lora"/>
                          <a:ea typeface="Lora"/>
                          <a:cs typeface="Lora"/>
                          <a:sym typeface="Lora"/>
                        </a:rPr>
                        <a:t>Performance</a:t>
                      </a:r>
                      <a:r>
                        <a:rPr lang="en-GB" sz="1400" b="1" u="none" strike="noStrike" cap="none">
                          <a:solidFill>
                            <a:srgbClr val="FFFFFF"/>
                          </a:solidFill>
                          <a:latin typeface="Lora"/>
                          <a:ea typeface="Lora"/>
                          <a:cs typeface="Lora"/>
                        </a:rPr>
                        <a:t> </a:t>
                      </a:r>
                      <a:endParaRPr sz="14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b="1" u="none" strike="noStrike" cap="none">
                          <a:solidFill>
                            <a:srgbClr val="FFFFFF"/>
                          </a:solidFill>
                          <a:latin typeface="Lora"/>
                          <a:ea typeface="Lora"/>
                          <a:cs typeface="Lora"/>
                          <a:sym typeface="Lora"/>
                        </a:rPr>
                        <a:t>Rationale</a:t>
                      </a:r>
                      <a:endParaRPr sz="14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extLst>
                  <a:ext uri="{0D108BD9-81ED-4DB2-BD59-A6C34878D82A}">
                    <a16:rowId xmlns:a16="http://schemas.microsoft.com/office/drawing/2014/main" val="10000"/>
                  </a:ext>
                </a:extLst>
              </a:tr>
              <a:tr h="546275">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Maximum Speed</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210 kmph</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Most PC's in the Indian Market</a:t>
                      </a:r>
                      <a:r>
                        <a:rPr lang="en-GB" sz="1400" u="none" strike="noStrike" cap="none">
                          <a:latin typeface="Lora"/>
                          <a:ea typeface="Lora"/>
                          <a:cs typeface="Lora"/>
                        </a:rPr>
                        <a:t> </a:t>
                      </a:r>
                      <a:r>
                        <a:rPr lang="en-GB" sz="1400" u="none" strike="noStrike" cap="none">
                          <a:latin typeface="Lora"/>
                          <a:ea typeface="Lora"/>
                          <a:cs typeface="Lora"/>
                          <a:sym typeface="Lora"/>
                        </a:rPr>
                        <a:t> have 200-220 kmph max speeds.</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1"/>
                  </a:ext>
                </a:extLst>
              </a:tr>
              <a:tr h="546275">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0-100 kmph Acceleration</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Within 5.2 Seconds</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Typical for EV’s in the global market.</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2"/>
                  </a:ext>
                </a:extLst>
              </a:tr>
              <a:tr h="918025">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Overtaking Capability(Overtaking 10 m at 80-100 kmph)</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5 seconds (1:Lateral + 3:Longitudinal + 1:Lateral)</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Can withstand accelerations </a:t>
                      </a:r>
                      <a:r>
                        <a:rPr lang="en-GB" sz="1400" u="none" strike="noStrike" cap="none" err="1">
                          <a:latin typeface="Lora"/>
                          <a:ea typeface="Lora"/>
                          <a:cs typeface="Lora"/>
                          <a:sym typeface="Lora"/>
                        </a:rPr>
                        <a:t>upto</a:t>
                      </a:r>
                      <a:r>
                        <a:rPr lang="en-GB" sz="1400" u="none" strike="noStrike" cap="none">
                          <a:latin typeface="Lora"/>
                          <a:ea typeface="Lora"/>
                          <a:cs typeface="Lora"/>
                          <a:sym typeface="Lora"/>
                        </a:rPr>
                        <a:t> 2.22m/s^2 (or around 0.25g acceleration) at around 80-100 kmph speed for overtaking(extreme)</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3"/>
                  </a:ext>
                </a:extLst>
              </a:tr>
              <a:tr h="918025">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err="1">
                          <a:latin typeface="Lora"/>
                          <a:ea typeface="Lora"/>
                          <a:cs typeface="Lora"/>
                          <a:sym typeface="Lora"/>
                        </a:rPr>
                        <a:t>Gradability</a:t>
                      </a:r>
                      <a:endParaRPr sz="1400" u="none" strike="noStrike" cap="none" err="1">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30% (slope = 0.3) at 70kmph</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400" u="none" strike="noStrike" cap="none">
                          <a:latin typeface="Lora"/>
                          <a:ea typeface="Lora"/>
                          <a:cs typeface="Lora"/>
                          <a:sym typeface="Lora"/>
                        </a:rPr>
                        <a:t>Most roads in India are flat, even where there are slopes the gradient rarely exceeds 25%</a:t>
                      </a:r>
                      <a:endParaRPr sz="14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Vehicle Assumptions</a:t>
            </a:r>
            <a:endParaRPr lang="en-US" dirty="0">
              <a:solidFill>
                <a:srgbClr val="FF0000"/>
              </a:solidFill>
              <a:latin typeface="Kanit"/>
              <a:ea typeface="Kanit"/>
              <a:cs typeface="Kanit"/>
            </a:endParaRPr>
          </a:p>
        </p:txBody>
      </p:sp>
      <p:sp>
        <p:nvSpPr>
          <p:cNvPr id="80" name="Google Shape;80;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92500"/>
          </a:bodyPr>
          <a:lstStyle/>
          <a:p>
            <a:pPr lvl="0" algn="l">
              <a:spcBef>
                <a:spcPts val="0"/>
              </a:spcBef>
              <a:spcAft>
                <a:spcPts val="0"/>
              </a:spcAft>
              <a:buClr>
                <a:srgbClr val="FFFFFF"/>
              </a:buClr>
              <a:buSzPts val="1800"/>
            </a:pPr>
            <a:r>
              <a:rPr lang="en-GB" dirty="0">
                <a:solidFill>
                  <a:srgbClr val="000000"/>
                </a:solidFill>
                <a:latin typeface="Lora"/>
                <a:ea typeface="Lora"/>
                <a:cs typeface="Lora"/>
                <a:sym typeface="Lora"/>
              </a:rPr>
              <a:t>Weight : 2000 kg (Heavier than combustion Sedan cars due to Battery pack)</a:t>
            </a:r>
            <a:endParaRPr lang="en-GB">
              <a:solidFill>
                <a:srgbClr val="000000"/>
              </a:solidFill>
              <a:latin typeface="Lora"/>
              <a:ea typeface="Lora"/>
              <a:cs typeface="Lora"/>
            </a:endParaRPr>
          </a:p>
          <a:p>
            <a:pPr lvl="0" algn="l" rtl="0">
              <a:lnSpc>
                <a:spcPct val="115000"/>
              </a:lnSpc>
              <a:spcBef>
                <a:spcPts val="0"/>
              </a:spcBef>
              <a:spcAft>
                <a:spcPts val="0"/>
              </a:spcAft>
              <a:buClr>
                <a:srgbClr val="FFFFFF"/>
              </a:buClr>
              <a:buSzPts val="1800"/>
            </a:pPr>
            <a:r>
              <a:rPr lang="en-GB" dirty="0">
                <a:solidFill>
                  <a:srgbClr val="000000"/>
                </a:solidFill>
                <a:latin typeface="Lora"/>
                <a:ea typeface="Lora"/>
                <a:cs typeface="Lora"/>
                <a:sym typeface="Lora"/>
              </a:rPr>
              <a:t>Drag Coefficient : 0.28 (Between 0.25 and 0.3 for a PC)</a:t>
            </a:r>
            <a:endParaRPr lang="en-GB">
              <a:solidFill>
                <a:srgbClr val="000000"/>
              </a:solidFill>
              <a:latin typeface="Lora"/>
              <a:ea typeface="Lora"/>
              <a:cs typeface="Lora"/>
            </a:endParaRPr>
          </a:p>
          <a:p>
            <a:pPr lvl="0" algn="l" rtl="0">
              <a:lnSpc>
                <a:spcPct val="115000"/>
              </a:lnSpc>
              <a:spcBef>
                <a:spcPts val="0"/>
              </a:spcBef>
              <a:spcAft>
                <a:spcPts val="0"/>
              </a:spcAft>
              <a:buClr>
                <a:srgbClr val="FFFFFF"/>
              </a:buClr>
              <a:buSzPts val="1800"/>
            </a:pPr>
            <a:r>
              <a:rPr lang="en-GB" dirty="0">
                <a:solidFill>
                  <a:srgbClr val="000000"/>
                </a:solidFill>
                <a:latin typeface="Lora"/>
                <a:ea typeface="Lora"/>
                <a:cs typeface="Lora"/>
                <a:sym typeface="Lora"/>
              </a:rPr>
              <a:t>Frontal Area : 2.5 m (Comparable to a normal PC)</a:t>
            </a:r>
            <a:endParaRPr lang="en-GB">
              <a:solidFill>
                <a:srgbClr val="000000"/>
              </a:solidFill>
              <a:latin typeface="Lora"/>
              <a:ea typeface="Lora"/>
              <a:cs typeface="Lora"/>
            </a:endParaRPr>
          </a:p>
          <a:p>
            <a:pPr lvl="0" algn="l" rtl="0">
              <a:lnSpc>
                <a:spcPct val="115000"/>
              </a:lnSpc>
              <a:spcBef>
                <a:spcPts val="0"/>
              </a:spcBef>
              <a:spcAft>
                <a:spcPts val="0"/>
              </a:spcAft>
              <a:buClr>
                <a:srgbClr val="FFFFFF"/>
              </a:buClr>
              <a:buSzPts val="1800"/>
            </a:pPr>
            <a:r>
              <a:rPr lang="en-GB" dirty="0">
                <a:solidFill>
                  <a:srgbClr val="000000"/>
                </a:solidFill>
                <a:latin typeface="Lora"/>
                <a:ea typeface="Lora"/>
                <a:cs typeface="Lora"/>
                <a:sym typeface="Lora"/>
              </a:rPr>
              <a:t>Gear Ratio : 9 (Fixed total GR found in most Cars)</a:t>
            </a:r>
            <a:endParaRPr lang="en-GB">
              <a:solidFill>
                <a:srgbClr val="000000"/>
              </a:solidFill>
              <a:latin typeface="Lora"/>
              <a:ea typeface="Lora"/>
              <a:cs typeface="Lora"/>
            </a:endParaRPr>
          </a:p>
          <a:p>
            <a:pPr lvl="0" algn="l" rtl="0">
              <a:lnSpc>
                <a:spcPct val="115000"/>
              </a:lnSpc>
              <a:spcBef>
                <a:spcPts val="0"/>
              </a:spcBef>
              <a:spcAft>
                <a:spcPts val="0"/>
              </a:spcAft>
              <a:buClr>
                <a:srgbClr val="FFFFFF"/>
              </a:buClr>
              <a:buSzPts val="1800"/>
            </a:pPr>
            <a:r>
              <a:rPr lang="en-GB" dirty="0">
                <a:solidFill>
                  <a:srgbClr val="000000"/>
                </a:solidFill>
                <a:latin typeface="Lora"/>
                <a:ea typeface="Lora"/>
                <a:cs typeface="Lora"/>
                <a:sym typeface="Lora"/>
              </a:rPr>
              <a:t>Radius : 30 cm</a:t>
            </a:r>
            <a:endParaRPr lang="en-GB">
              <a:solidFill>
                <a:srgbClr val="000000"/>
              </a:solidFill>
              <a:latin typeface="Lora"/>
              <a:ea typeface="Lora"/>
              <a:cs typeface="Lora"/>
            </a:endParaRPr>
          </a:p>
          <a:p>
            <a:pPr>
              <a:buClr>
                <a:srgbClr val="FFFFFF"/>
              </a:buClr>
            </a:pPr>
            <a:r>
              <a:rPr lang="en-GB" dirty="0">
                <a:solidFill>
                  <a:srgbClr val="000000"/>
                </a:solidFill>
                <a:latin typeface="Lora"/>
                <a:ea typeface="Lora"/>
                <a:cs typeface="Lora"/>
                <a:sym typeface="Lora"/>
              </a:rPr>
              <a:t>Rated Rpm of Motor: 3600 rpm </a:t>
            </a:r>
            <a:endParaRPr lang="en-GB">
              <a:solidFill>
                <a:srgbClr val="000000"/>
              </a:solidFill>
              <a:latin typeface="Lora"/>
              <a:ea typeface="Lora"/>
              <a:cs typeface="Lora"/>
            </a:endParaRPr>
          </a:p>
          <a:p>
            <a:pPr lvl="0" algn="l" rtl="0">
              <a:lnSpc>
                <a:spcPct val="115000"/>
              </a:lnSpc>
              <a:spcBef>
                <a:spcPts val="0"/>
              </a:spcBef>
              <a:spcAft>
                <a:spcPts val="0"/>
              </a:spcAft>
              <a:buClr>
                <a:srgbClr val="FFFFFF"/>
              </a:buClr>
              <a:buSzPts val="1800"/>
            </a:pPr>
            <a:r>
              <a:rPr lang="en-GB" dirty="0">
                <a:solidFill>
                  <a:srgbClr val="000000"/>
                </a:solidFill>
                <a:latin typeface="Lora"/>
                <a:ea typeface="Lora"/>
                <a:cs typeface="Lora"/>
                <a:sym typeface="Lora"/>
              </a:rPr>
              <a:t>Max Rpm of Motor: 8000 rpm</a:t>
            </a:r>
            <a:endParaRPr lang="en-GB">
              <a:solidFill>
                <a:srgbClr val="000000"/>
              </a:solidFill>
              <a:latin typeface="Lora"/>
              <a:ea typeface="Lora"/>
              <a:cs typeface="Lora"/>
            </a:endParaRPr>
          </a:p>
          <a:p>
            <a:pPr indent="0">
              <a:spcBef>
                <a:spcPts val="1200"/>
              </a:spcBef>
              <a:buNone/>
            </a:pPr>
            <a:r>
              <a:rPr lang="en-GB" dirty="0">
                <a:solidFill>
                  <a:srgbClr val="000000"/>
                </a:solidFill>
                <a:latin typeface="Lora"/>
                <a:ea typeface="Lora"/>
                <a:cs typeface="Lora"/>
              </a:rPr>
              <a:t>Rated Speed = 60*f/p</a:t>
            </a:r>
          </a:p>
          <a:p>
            <a:pPr marL="457200" lvl="0" indent="0" algn="l" rtl="0">
              <a:lnSpc>
                <a:spcPct val="115000"/>
              </a:lnSpc>
              <a:spcBef>
                <a:spcPts val="1200"/>
              </a:spcBef>
              <a:spcAft>
                <a:spcPts val="1200"/>
              </a:spcAft>
              <a:buSzPts val="1800"/>
              <a:buNone/>
            </a:pPr>
            <a:r>
              <a:rPr lang="en-GB" dirty="0">
                <a:solidFill>
                  <a:srgbClr val="000000"/>
                </a:solidFill>
                <a:latin typeface="Lora"/>
                <a:ea typeface="Lora"/>
                <a:cs typeface="Lora"/>
                <a:sym typeface="Lora"/>
              </a:rPr>
              <a:t>f: Input Frequency, p: Number of Pole Pairs</a:t>
            </a:r>
            <a:endParaRPr lang="en-GB">
              <a:solidFill>
                <a:srgbClr val="000000"/>
              </a:solidFill>
              <a:latin typeface="Lora"/>
              <a:ea typeface="Lora"/>
              <a:cs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261475" y="1637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0000"/>
                </a:solidFill>
                <a:latin typeface="Kanit"/>
                <a:ea typeface="Kanit"/>
                <a:cs typeface="Kanit"/>
                <a:sym typeface="Kanit"/>
              </a:rPr>
              <a:t>Performance Baselining</a:t>
            </a:r>
            <a:endParaRPr lang="en-US">
              <a:solidFill>
                <a:srgbClr val="FF0000"/>
              </a:solidFill>
              <a:latin typeface="Kanit"/>
              <a:ea typeface="Kanit"/>
              <a:cs typeface="Kanit"/>
            </a:endParaRPr>
          </a:p>
        </p:txBody>
      </p:sp>
      <p:graphicFrame>
        <p:nvGraphicFramePr>
          <p:cNvPr id="87" name="Google Shape;87;p5"/>
          <p:cNvGraphicFramePr/>
          <p:nvPr>
            <p:extLst>
              <p:ext uri="{D42A27DB-BD31-4B8C-83A1-F6EECF244321}">
                <p14:modId xmlns:p14="http://schemas.microsoft.com/office/powerpoint/2010/main" val="3720323758"/>
              </p:ext>
            </p:extLst>
          </p:nvPr>
        </p:nvGraphicFramePr>
        <p:xfrm>
          <a:off x="607525" y="857315"/>
          <a:ext cx="7728000" cy="3710190"/>
        </p:xfrm>
        <a:graphic>
          <a:graphicData uri="http://schemas.openxmlformats.org/drawingml/2006/table">
            <a:tbl>
              <a:tblPr>
                <a:noFill/>
                <a:tableStyleId>{82F393C6-CE45-4B0B-A589-13AFE87BB183}</a:tableStyleId>
              </a:tblPr>
              <a:tblGrid>
                <a:gridCol w="1643275">
                  <a:extLst>
                    <a:ext uri="{9D8B030D-6E8A-4147-A177-3AD203B41FA5}">
                      <a16:colId xmlns:a16="http://schemas.microsoft.com/office/drawing/2014/main" val="20000"/>
                    </a:ext>
                  </a:extLst>
                </a:gridCol>
                <a:gridCol w="1458825">
                  <a:extLst>
                    <a:ext uri="{9D8B030D-6E8A-4147-A177-3AD203B41FA5}">
                      <a16:colId xmlns:a16="http://schemas.microsoft.com/office/drawing/2014/main" val="20001"/>
                    </a:ext>
                  </a:extLst>
                </a:gridCol>
                <a:gridCol w="1776600">
                  <a:extLst>
                    <a:ext uri="{9D8B030D-6E8A-4147-A177-3AD203B41FA5}">
                      <a16:colId xmlns:a16="http://schemas.microsoft.com/office/drawing/2014/main" val="20002"/>
                    </a:ext>
                  </a:extLst>
                </a:gridCol>
                <a:gridCol w="2849300">
                  <a:extLst>
                    <a:ext uri="{9D8B030D-6E8A-4147-A177-3AD203B41FA5}">
                      <a16:colId xmlns:a16="http://schemas.microsoft.com/office/drawing/2014/main" val="20003"/>
                    </a:ext>
                  </a:extLst>
                </a:gridCol>
              </a:tblGrid>
              <a:tr h="489500">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latin typeface="Lora"/>
                          <a:ea typeface="Lora"/>
                          <a:cs typeface="Lora"/>
                          <a:sym typeface="Lora"/>
                        </a:rPr>
                        <a:t>Performance</a:t>
                      </a:r>
                      <a:endParaRPr sz="12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latin typeface="Lora"/>
                          <a:ea typeface="Lora"/>
                          <a:cs typeface="Lora"/>
                          <a:sym typeface="Lora"/>
                        </a:rPr>
                        <a:t>Max Torque*   </a:t>
                      </a:r>
                      <a:endParaRPr sz="1200" b="1" u="none" strike="noStrike" cap="none">
                        <a:solidFill>
                          <a:srgbClr val="FFFFFF"/>
                        </a:solidFill>
                        <a:latin typeface="Lora"/>
                        <a:ea typeface="Lora"/>
                        <a:cs typeface="Lora"/>
                        <a:sym typeface="Lora"/>
                      </a:endParaRPr>
                    </a:p>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latin typeface="Lora"/>
                          <a:ea typeface="Lora"/>
                          <a:cs typeface="Lora"/>
                          <a:sym typeface="Lora"/>
                        </a:rPr>
                        <a:t>(0 to rated rpm) </a:t>
                      </a:r>
                      <a:endParaRPr sz="12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latin typeface="Lora"/>
                          <a:ea typeface="Lora"/>
                          <a:cs typeface="Lora"/>
                          <a:sym typeface="Lora"/>
                        </a:rPr>
                        <a:t>Max Power*(rated rpm to max rpm)</a:t>
                      </a:r>
                      <a:endParaRPr sz="12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FFFFFF"/>
                          </a:solidFill>
                          <a:latin typeface="Lora"/>
                          <a:ea typeface="Lora"/>
                          <a:cs typeface="Lora"/>
                          <a:sym typeface="Lora"/>
                        </a:rPr>
                        <a:t>Approach</a:t>
                      </a:r>
                      <a:endParaRPr sz="1200" b="1" u="none" strike="noStrike" cap="none">
                        <a:solidFill>
                          <a:srgbClr val="FFFFFF"/>
                        </a:solidFill>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solidFill>
                      <a:srgbClr val="E10012"/>
                    </a:solidFill>
                  </a:tcPr>
                </a:tc>
                <a:extLst>
                  <a:ext uri="{0D108BD9-81ED-4DB2-BD59-A6C34878D82A}">
                    <a16:rowId xmlns:a16="http://schemas.microsoft.com/office/drawing/2014/main" val="10000"/>
                  </a:ext>
                </a:extLst>
              </a:tr>
              <a:tr h="62010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 Maximum Speed</a:t>
                      </a:r>
                      <a:endParaRPr sz="1200" u="none" strike="noStrike" cap="none">
                        <a:latin typeface="Lora"/>
                        <a:ea typeface="Lora"/>
                        <a:cs typeface="Lora"/>
                        <a:sym typeface="Lora"/>
                      </a:endParaRPr>
                    </a:p>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220 kmph (+10% FOS)</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368.63 Nm (derived from power)</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138.97 kW (97% efficiency assumed)</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The max power required is calculated from power required to counter air drag at that speed</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1"/>
                  </a:ext>
                </a:extLst>
              </a:tr>
              <a:tr h="84895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 0-100 kmph Acceleration</a:t>
                      </a:r>
                      <a:endParaRPr sz="1200" u="none" strike="noStrike" cap="none">
                        <a:latin typeface="Lora"/>
                        <a:ea typeface="Lora"/>
                        <a:cs typeface="Lora"/>
                        <a:sym typeface="Lora"/>
                      </a:endParaRPr>
                    </a:p>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in 5.2 Seconds</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366.59 Nm</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138.20 kW (derived from max torque)</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Max torque is calculated from from a simple DE: conserving force for 5.2 seconds at full throttle, vf=27.78m/s</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2"/>
                  </a:ext>
                </a:extLst>
              </a:tr>
              <a:tr h="62010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Overtaking Capability(in 5s)</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362.05 Nm (derived from max power)</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136.49 kW (97% efficiency assumed)</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Longitudinally: covering 10m in 3 sec relative to other car at same initial speed at full throttle</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3"/>
                  </a:ext>
                </a:extLst>
              </a:tr>
              <a:tr h="84965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 Gradability</a:t>
                      </a:r>
                      <a:endParaRPr sz="1200" u="none" strike="noStrike" cap="none">
                        <a:latin typeface="Lora"/>
                        <a:ea typeface="Lora"/>
                        <a:cs typeface="Lora"/>
                        <a:sym typeface="Lora"/>
                      </a:endParaRPr>
                    </a:p>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30% (slope = 0.3) at 70 kmph</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309.40 Nm (derived from max power)</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116.64 kW (97% efficiency assumed)</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latin typeface="Lora"/>
                          <a:ea typeface="Lora"/>
                          <a:cs typeface="Lora"/>
                          <a:sym typeface="Lora"/>
                        </a:rPr>
                        <a:t>Countering effects of gravitation and wind resistance(minor) at given velocity</a:t>
                      </a:r>
                      <a:endParaRPr sz="1200" u="none" strike="noStrike" cap="none">
                        <a:latin typeface="Lora"/>
                        <a:ea typeface="Lora"/>
                        <a:cs typeface="Lora"/>
                        <a:sym typeface="Lora"/>
                      </a:endParaRPr>
                    </a:p>
                  </a:txBody>
                  <a:tcPr marL="91425" marR="91425" marT="91425" marB="91425">
                    <a:lnL w="19050">
                      <a:solidFill>
                        <a:schemeClr val="bg1"/>
                      </a:solidFill>
                    </a:lnL>
                    <a:lnR w="19050">
                      <a:solidFill>
                        <a:schemeClr val="bg1"/>
                      </a:solidFill>
                    </a:lnR>
                    <a:lnT w="19050">
                      <a:solidFill>
                        <a:schemeClr val="bg1"/>
                      </a:solidFill>
                    </a:lnT>
                    <a:lnB w="19050">
                      <a:solidFill>
                        <a:schemeClr val="bg1"/>
                      </a:solidFill>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C07E8039-D06C-4077-946A-E6EFE4CF908A}"/>
              </a:ext>
            </a:extLst>
          </p:cNvPr>
          <p:cNvSpPr txBox="1"/>
          <p:nvPr/>
        </p:nvSpPr>
        <p:spPr>
          <a:xfrm>
            <a:off x="771527" y="1971675"/>
            <a:ext cx="750093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dirty="0">
                <a:solidFill>
                  <a:srgbClr val="FF0000"/>
                </a:solidFill>
                <a:latin typeface="Kanit"/>
                <a:cs typeface="Kanit"/>
              </a:rPr>
              <a:t>Modelling &amp; Analysis</a:t>
            </a:r>
            <a:endParaRPr lang="en-US" dirty="0"/>
          </a:p>
        </p:txBody>
      </p:sp>
    </p:spTree>
    <p:extLst>
      <p:ext uri="{BB962C8B-B14F-4D97-AF65-F5344CB8AC3E}">
        <p14:creationId xmlns:p14="http://schemas.microsoft.com/office/powerpoint/2010/main" val="21851347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Simple Dark</vt:lpstr>
      <vt:lpstr>ELECTRIC VEHICLE SIMULATION</vt:lpstr>
      <vt:lpstr>PowerPoint Presentation</vt:lpstr>
      <vt:lpstr>PowerPoint Presentation</vt:lpstr>
      <vt:lpstr>Choice of Segment – Passenger Car</vt:lpstr>
      <vt:lpstr>PowerPoint Presentation</vt:lpstr>
      <vt:lpstr>Design Requirement</vt:lpstr>
      <vt:lpstr>Vehicle Assumptions</vt:lpstr>
      <vt:lpstr>Performance Baselining</vt:lpstr>
      <vt:lpstr>PowerPoint Presentation</vt:lpstr>
      <vt:lpstr>Performance Baselining</vt:lpstr>
      <vt:lpstr>Simulink Model</vt:lpstr>
      <vt:lpstr>PowerPoint Presentation</vt:lpstr>
      <vt:lpstr>PMSM Motor Design</vt:lpstr>
      <vt:lpstr>PowerPoint Presentation</vt:lpstr>
      <vt:lpstr>PMSM Motor Design</vt:lpstr>
      <vt:lpstr>PMSM Motor Design</vt:lpstr>
      <vt:lpstr>Motor Controller Design</vt:lpstr>
      <vt:lpstr>Motor Controller Design</vt:lpstr>
      <vt:lpstr>PowerPoint Presentation</vt:lpstr>
      <vt:lpstr>Battery Dimensioning </vt:lpstr>
      <vt:lpstr>Battery Model</vt:lpstr>
      <vt:lpstr>PowerPoint Presentation</vt:lpstr>
      <vt:lpstr>BATTERY MANAGEMENT SYSTEM</vt:lpstr>
      <vt:lpstr>CONTROL UNIT</vt:lpstr>
      <vt:lpstr>SAFETY CIRCUITS</vt:lpstr>
      <vt:lpstr>PowerPoint Presentation</vt:lpstr>
      <vt:lpstr>SENSORS</vt:lpstr>
      <vt:lpstr>Electrical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SIMULATION</dc:title>
  <cp:revision>419</cp:revision>
  <dcterms:modified xsi:type="dcterms:W3CDTF">2021-03-26T20:49:31Z</dcterms:modified>
</cp:coreProperties>
</file>